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9" r:id="rId3"/>
    <p:sldMasterId id="2147483751" r:id="rId4"/>
    <p:sldMasterId id="2147483763" r:id="rId5"/>
    <p:sldMasterId id="2147483775" r:id="rId6"/>
  </p:sldMasterIdLst>
  <p:notesMasterIdLst>
    <p:notesMasterId r:id="rId69"/>
  </p:notesMasterIdLst>
  <p:sldIdLst>
    <p:sldId id="273" r:id="rId7"/>
    <p:sldId id="612" r:id="rId8"/>
    <p:sldId id="707" r:id="rId9"/>
    <p:sldId id="616" r:id="rId10"/>
    <p:sldId id="617" r:id="rId11"/>
    <p:sldId id="701" r:id="rId12"/>
    <p:sldId id="399" r:id="rId13"/>
    <p:sldId id="717" r:id="rId14"/>
    <p:sldId id="292" r:id="rId15"/>
    <p:sldId id="403" r:id="rId16"/>
    <p:sldId id="400" r:id="rId17"/>
    <p:sldId id="401" r:id="rId18"/>
    <p:sldId id="675" r:id="rId19"/>
    <p:sldId id="256" r:id="rId20"/>
    <p:sldId id="257" r:id="rId21"/>
    <p:sldId id="260" r:id="rId22"/>
    <p:sldId id="259" r:id="rId23"/>
    <p:sldId id="263" r:id="rId24"/>
    <p:sldId id="264" r:id="rId25"/>
    <p:sldId id="265" r:id="rId26"/>
    <p:sldId id="268" r:id="rId27"/>
    <p:sldId id="258" r:id="rId28"/>
    <p:sldId id="618" r:id="rId29"/>
    <p:sldId id="672" r:id="rId30"/>
    <p:sldId id="702" r:id="rId31"/>
    <p:sldId id="703" r:id="rId32"/>
    <p:sldId id="691" r:id="rId33"/>
    <p:sldId id="699" r:id="rId34"/>
    <p:sldId id="710" r:id="rId35"/>
    <p:sldId id="694" r:id="rId36"/>
    <p:sldId id="645" r:id="rId37"/>
    <p:sldId id="705" r:id="rId38"/>
    <p:sldId id="711" r:id="rId39"/>
    <p:sldId id="277" r:id="rId40"/>
    <p:sldId id="275" r:id="rId41"/>
    <p:sldId id="729" r:id="rId42"/>
    <p:sldId id="730" r:id="rId43"/>
    <p:sldId id="731" r:id="rId44"/>
    <p:sldId id="272" r:id="rId45"/>
    <p:sldId id="732" r:id="rId46"/>
    <p:sldId id="276" r:id="rId47"/>
    <p:sldId id="733" r:id="rId48"/>
    <p:sldId id="279" r:id="rId49"/>
    <p:sldId id="261" r:id="rId50"/>
    <p:sldId id="282" r:id="rId51"/>
    <p:sldId id="283" r:id="rId52"/>
    <p:sldId id="284" r:id="rId53"/>
    <p:sldId id="286" r:id="rId54"/>
    <p:sldId id="287" r:id="rId55"/>
    <p:sldId id="271" r:id="rId56"/>
    <p:sldId id="700" r:id="rId57"/>
    <p:sldId id="718" r:id="rId58"/>
    <p:sldId id="719" r:id="rId59"/>
    <p:sldId id="688" r:id="rId60"/>
    <p:sldId id="708" r:id="rId61"/>
    <p:sldId id="713" r:id="rId62"/>
    <p:sldId id="724" r:id="rId63"/>
    <p:sldId id="725" r:id="rId64"/>
    <p:sldId id="661" r:id="rId65"/>
    <p:sldId id="716" r:id="rId66"/>
    <p:sldId id="727" r:id="rId67"/>
    <p:sldId id="728" r:id="rId68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elie Angleraud" initials="AA" lastIdx="1" clrIdx="0">
    <p:extLst>
      <p:ext uri="{19B8F6BF-5375-455C-9EA6-DF929625EA0E}">
        <p15:presenceInfo xmlns:p15="http://schemas.microsoft.com/office/powerpoint/2012/main" userId="S-1-5-21-1405975333-2736868122-3282660937-618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96907"/>
    <a:srgbClr val="FFFFFF"/>
    <a:srgbClr val="7F7F7F"/>
    <a:srgbClr val="FFCCFF"/>
    <a:srgbClr val="0000FF"/>
    <a:srgbClr val="FFFF99"/>
    <a:srgbClr val="00CC00"/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047" autoAdjust="0"/>
  </p:normalViewPr>
  <p:slideViewPr>
    <p:cSldViewPr>
      <p:cViewPr varScale="1">
        <p:scale>
          <a:sx n="74" d="100"/>
          <a:sy n="74" d="100"/>
        </p:scale>
        <p:origin x="979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471ED2-198D-4DE2-8AEF-560B5109A66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DAB4B0D-56C4-4556-BF1D-D59A2BCC2443}">
      <dgm:prSet phldrT="[Texte]"/>
      <dgm:spPr/>
      <dgm:t>
        <a:bodyPr/>
        <a:lstStyle/>
        <a:p>
          <a:r>
            <a:rPr lang="fr-FR" dirty="0"/>
            <a:t>CR du 18 mars 2024</a:t>
          </a:r>
        </a:p>
      </dgm:t>
    </dgm:pt>
    <dgm:pt modelId="{96E2102E-1432-4031-815A-0EE7E1E1E486}" type="parTrans" cxnId="{152DCE06-3AF6-49C6-9882-2073F8D13958}">
      <dgm:prSet/>
      <dgm:spPr/>
      <dgm:t>
        <a:bodyPr/>
        <a:lstStyle/>
        <a:p>
          <a:endParaRPr lang="fr-FR"/>
        </a:p>
      </dgm:t>
    </dgm:pt>
    <dgm:pt modelId="{41328264-FABB-4056-A3EC-0313EF4E4418}" type="sibTrans" cxnId="{152DCE06-3AF6-49C6-9882-2073F8D13958}">
      <dgm:prSet/>
      <dgm:spPr/>
      <dgm:t>
        <a:bodyPr/>
        <a:lstStyle/>
        <a:p>
          <a:endParaRPr lang="fr-FR"/>
        </a:p>
      </dgm:t>
    </dgm:pt>
    <dgm:pt modelId="{EFC49187-AEB1-4294-AD46-2A3536CC5A72}">
      <dgm:prSet phldrT="[Texte]"/>
      <dgm:spPr/>
      <dgm:t>
        <a:bodyPr/>
        <a:lstStyle/>
        <a:p>
          <a:r>
            <a:rPr lang="fr-FR" dirty="0"/>
            <a:t>CA du 5 avril 2024 </a:t>
          </a:r>
        </a:p>
      </dgm:t>
    </dgm:pt>
    <dgm:pt modelId="{0D54C2FF-E64F-4D26-84E7-417F25F89D81}" type="parTrans" cxnId="{3B707579-8E4F-4E9F-AEB4-6BE810D35EF2}">
      <dgm:prSet/>
      <dgm:spPr/>
      <dgm:t>
        <a:bodyPr/>
        <a:lstStyle/>
        <a:p>
          <a:endParaRPr lang="fr-FR"/>
        </a:p>
      </dgm:t>
    </dgm:pt>
    <dgm:pt modelId="{A160EF15-2572-41C8-B518-08258F1FC89E}" type="sibTrans" cxnId="{3B707579-8E4F-4E9F-AEB4-6BE810D35EF2}">
      <dgm:prSet/>
      <dgm:spPr/>
      <dgm:t>
        <a:bodyPr/>
        <a:lstStyle/>
        <a:p>
          <a:endParaRPr lang="fr-FR"/>
        </a:p>
      </dgm:t>
    </dgm:pt>
    <dgm:pt modelId="{D4DD4F8C-5FD1-4FA5-BDE5-F8775A66A6E7}" type="pres">
      <dgm:prSet presAssocID="{8B471ED2-198D-4DE2-8AEF-560B5109A66A}" presName="CompostProcess" presStyleCnt="0">
        <dgm:presLayoutVars>
          <dgm:dir/>
          <dgm:resizeHandles val="exact"/>
        </dgm:presLayoutVars>
      </dgm:prSet>
      <dgm:spPr/>
    </dgm:pt>
    <dgm:pt modelId="{5B39E9AB-1E7D-4E7F-AD76-D590787EFEBE}" type="pres">
      <dgm:prSet presAssocID="{8B471ED2-198D-4DE2-8AEF-560B5109A66A}" presName="arrow" presStyleLbl="bgShp" presStyleIdx="0" presStyleCnt="1"/>
      <dgm:spPr/>
    </dgm:pt>
    <dgm:pt modelId="{7F69DAC5-223C-4F89-8867-935151E28A31}" type="pres">
      <dgm:prSet presAssocID="{8B471ED2-198D-4DE2-8AEF-560B5109A66A}" presName="linearProcess" presStyleCnt="0"/>
      <dgm:spPr/>
    </dgm:pt>
    <dgm:pt modelId="{F0942770-DB1E-41F0-AE81-D78C2055072A}" type="pres">
      <dgm:prSet presAssocID="{FDAB4B0D-56C4-4556-BF1D-D59A2BCC2443}" presName="textNode" presStyleLbl="node1" presStyleIdx="0" presStyleCnt="2">
        <dgm:presLayoutVars>
          <dgm:bulletEnabled val="1"/>
        </dgm:presLayoutVars>
      </dgm:prSet>
      <dgm:spPr/>
    </dgm:pt>
    <dgm:pt modelId="{C9503014-31B5-41C0-AEB5-F1DDEFA5005F}" type="pres">
      <dgm:prSet presAssocID="{41328264-FABB-4056-A3EC-0313EF4E4418}" presName="sibTrans" presStyleCnt="0"/>
      <dgm:spPr/>
    </dgm:pt>
    <dgm:pt modelId="{1750A144-6219-4E15-AFD4-896D49174703}" type="pres">
      <dgm:prSet presAssocID="{EFC49187-AEB1-4294-AD46-2A3536CC5A72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152DCE06-3AF6-49C6-9882-2073F8D13958}" srcId="{8B471ED2-198D-4DE2-8AEF-560B5109A66A}" destId="{FDAB4B0D-56C4-4556-BF1D-D59A2BCC2443}" srcOrd="0" destOrd="0" parTransId="{96E2102E-1432-4031-815A-0EE7E1E1E486}" sibTransId="{41328264-FABB-4056-A3EC-0313EF4E4418}"/>
    <dgm:cxn modelId="{1137FD0E-073B-4A3E-B4D6-A01601E056FA}" type="presOf" srcId="{FDAB4B0D-56C4-4556-BF1D-D59A2BCC2443}" destId="{F0942770-DB1E-41F0-AE81-D78C2055072A}" srcOrd="0" destOrd="0" presId="urn:microsoft.com/office/officeart/2005/8/layout/hProcess9"/>
    <dgm:cxn modelId="{2796D536-4830-49C2-9F52-9CD7923BFDF1}" type="presOf" srcId="{EFC49187-AEB1-4294-AD46-2A3536CC5A72}" destId="{1750A144-6219-4E15-AFD4-896D49174703}" srcOrd="0" destOrd="0" presId="urn:microsoft.com/office/officeart/2005/8/layout/hProcess9"/>
    <dgm:cxn modelId="{3B707579-8E4F-4E9F-AEB4-6BE810D35EF2}" srcId="{8B471ED2-198D-4DE2-8AEF-560B5109A66A}" destId="{EFC49187-AEB1-4294-AD46-2A3536CC5A72}" srcOrd="1" destOrd="0" parTransId="{0D54C2FF-E64F-4D26-84E7-417F25F89D81}" sibTransId="{A160EF15-2572-41C8-B518-08258F1FC89E}"/>
    <dgm:cxn modelId="{1C05A3EF-18D2-4010-9151-AAEFCC7CCDD8}" type="presOf" srcId="{8B471ED2-198D-4DE2-8AEF-560B5109A66A}" destId="{D4DD4F8C-5FD1-4FA5-BDE5-F8775A66A6E7}" srcOrd="0" destOrd="0" presId="urn:microsoft.com/office/officeart/2005/8/layout/hProcess9"/>
    <dgm:cxn modelId="{D63FB734-DF87-49D4-B670-D310BC273F1C}" type="presParOf" srcId="{D4DD4F8C-5FD1-4FA5-BDE5-F8775A66A6E7}" destId="{5B39E9AB-1E7D-4E7F-AD76-D590787EFEBE}" srcOrd="0" destOrd="0" presId="urn:microsoft.com/office/officeart/2005/8/layout/hProcess9"/>
    <dgm:cxn modelId="{2C7B2616-7B33-4BCF-B77B-DF841ACB7028}" type="presParOf" srcId="{D4DD4F8C-5FD1-4FA5-BDE5-F8775A66A6E7}" destId="{7F69DAC5-223C-4F89-8867-935151E28A31}" srcOrd="1" destOrd="0" presId="urn:microsoft.com/office/officeart/2005/8/layout/hProcess9"/>
    <dgm:cxn modelId="{7EC03B3F-80D2-4B1B-917F-C865419AD0E0}" type="presParOf" srcId="{7F69DAC5-223C-4F89-8867-935151E28A31}" destId="{F0942770-DB1E-41F0-AE81-D78C2055072A}" srcOrd="0" destOrd="0" presId="urn:microsoft.com/office/officeart/2005/8/layout/hProcess9"/>
    <dgm:cxn modelId="{ED0B6EDF-2648-4E39-A5EC-1F4DCFD77128}" type="presParOf" srcId="{7F69DAC5-223C-4F89-8867-935151E28A31}" destId="{C9503014-31B5-41C0-AEB5-F1DDEFA5005F}" srcOrd="1" destOrd="0" presId="urn:microsoft.com/office/officeart/2005/8/layout/hProcess9"/>
    <dgm:cxn modelId="{1B474410-1DE2-44C8-B2CC-7B885881301D}" type="presParOf" srcId="{7F69DAC5-223C-4F89-8867-935151E28A31}" destId="{1750A144-6219-4E15-AFD4-896D49174703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2EEB24-9E04-4D84-8B3B-AC20396E1A04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F74019ED-3B7F-444E-BFA5-9F17D7F7BBD8}">
      <dgm:prSet phldrT="[Texte]" custT="1"/>
      <dgm:spPr/>
      <dgm:t>
        <a:bodyPr/>
        <a:lstStyle/>
        <a:p>
          <a:r>
            <a:rPr lang="fr-FR" sz="1800" b="1" dirty="0" err="1"/>
            <a:t>Janv-fév</a:t>
          </a:r>
          <a:r>
            <a:rPr lang="fr-FR" sz="1800" b="1" dirty="0"/>
            <a:t> 24</a:t>
          </a:r>
        </a:p>
      </dgm:t>
    </dgm:pt>
    <dgm:pt modelId="{BB7318DC-C855-4909-A800-1D6805FF1C27}" type="parTrans" cxnId="{E69F9C19-7019-466F-ADC9-7520E768B711}">
      <dgm:prSet/>
      <dgm:spPr/>
      <dgm:t>
        <a:bodyPr/>
        <a:lstStyle/>
        <a:p>
          <a:endParaRPr lang="fr-FR"/>
        </a:p>
      </dgm:t>
    </dgm:pt>
    <dgm:pt modelId="{16375DCD-56EF-4378-85C7-E8D50F68C4E9}" type="sibTrans" cxnId="{E69F9C19-7019-466F-ADC9-7520E768B711}">
      <dgm:prSet/>
      <dgm:spPr/>
      <dgm:t>
        <a:bodyPr/>
        <a:lstStyle/>
        <a:p>
          <a:endParaRPr lang="fr-FR"/>
        </a:p>
      </dgm:t>
    </dgm:pt>
    <dgm:pt modelId="{B5FF438A-8D8C-4413-B767-363CEFF97B24}">
      <dgm:prSet phldrT="[Texte]" custT="1"/>
      <dgm:spPr/>
      <dgm:t>
        <a:bodyPr/>
        <a:lstStyle/>
        <a:p>
          <a:r>
            <a:rPr lang="fr-FR" sz="1800" b="1" dirty="0"/>
            <a:t>Mars 24</a:t>
          </a:r>
        </a:p>
      </dgm:t>
    </dgm:pt>
    <dgm:pt modelId="{3740B784-CDB0-43C8-BC22-062F92848847}" type="parTrans" cxnId="{6969B8C6-6653-42F7-8D97-16C874D8162F}">
      <dgm:prSet/>
      <dgm:spPr/>
      <dgm:t>
        <a:bodyPr/>
        <a:lstStyle/>
        <a:p>
          <a:endParaRPr lang="fr-FR"/>
        </a:p>
      </dgm:t>
    </dgm:pt>
    <dgm:pt modelId="{0B527475-E3B3-45F4-BD23-DB3A22DB65C6}" type="sibTrans" cxnId="{6969B8C6-6653-42F7-8D97-16C874D8162F}">
      <dgm:prSet/>
      <dgm:spPr/>
      <dgm:t>
        <a:bodyPr/>
        <a:lstStyle/>
        <a:p>
          <a:endParaRPr lang="fr-FR"/>
        </a:p>
      </dgm:t>
    </dgm:pt>
    <dgm:pt modelId="{55016063-A10D-4B41-9998-2F00EC3A6664}">
      <dgm:prSet phldrT="[Texte]" custT="1"/>
      <dgm:spPr/>
      <dgm:t>
        <a:bodyPr/>
        <a:lstStyle/>
        <a:p>
          <a:r>
            <a:rPr lang="fr-FR" sz="1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Avril-juin 24</a:t>
          </a:r>
        </a:p>
      </dgm:t>
    </dgm:pt>
    <dgm:pt modelId="{C2FFC2D1-654C-4605-BAF9-E477525CECA7}" type="parTrans" cxnId="{646E3448-705A-4A48-AF16-DBD220F41FDB}">
      <dgm:prSet/>
      <dgm:spPr/>
      <dgm:t>
        <a:bodyPr/>
        <a:lstStyle/>
        <a:p>
          <a:endParaRPr lang="fr-FR"/>
        </a:p>
      </dgm:t>
    </dgm:pt>
    <dgm:pt modelId="{31BFAD09-FCFB-4ED5-A801-8F64F162AFD4}" type="sibTrans" cxnId="{646E3448-705A-4A48-AF16-DBD220F41FDB}">
      <dgm:prSet/>
      <dgm:spPr/>
      <dgm:t>
        <a:bodyPr/>
        <a:lstStyle/>
        <a:p>
          <a:endParaRPr lang="fr-FR"/>
        </a:p>
      </dgm:t>
    </dgm:pt>
    <dgm:pt modelId="{27AA0EC6-B94B-4E1E-9574-6647EE246652}">
      <dgm:prSet custT="1"/>
      <dgm:spPr/>
      <dgm:t>
        <a:bodyPr/>
        <a:lstStyle/>
        <a:p>
          <a:r>
            <a:rPr lang="fr-FR" sz="1600" dirty="0"/>
            <a:t>Synthèse des échanges et nouvelle proposition en Conseil du CED</a:t>
          </a:r>
        </a:p>
      </dgm:t>
    </dgm:pt>
    <dgm:pt modelId="{7A22C647-E612-4569-8751-65FDFC5C816F}" type="parTrans" cxnId="{73A7FAAA-9E17-4702-A428-603856C7220D}">
      <dgm:prSet/>
      <dgm:spPr/>
      <dgm:t>
        <a:bodyPr/>
        <a:lstStyle/>
        <a:p>
          <a:endParaRPr lang="fr-FR"/>
        </a:p>
      </dgm:t>
    </dgm:pt>
    <dgm:pt modelId="{84AFC1B0-5FCE-49A4-B633-30FE6F83E1B2}" type="sibTrans" cxnId="{73A7FAAA-9E17-4702-A428-603856C7220D}">
      <dgm:prSet/>
      <dgm:spPr/>
      <dgm:t>
        <a:bodyPr/>
        <a:lstStyle/>
        <a:p>
          <a:endParaRPr lang="fr-FR"/>
        </a:p>
      </dgm:t>
    </dgm:pt>
    <dgm:pt modelId="{F941EEF8-E411-44D6-B6F2-A52601B65A04}">
      <dgm:prSet custT="1"/>
      <dgm:spPr/>
      <dgm:t>
        <a:bodyPr/>
        <a:lstStyle/>
        <a:p>
          <a:r>
            <a:rPr lang="fr-FR" sz="1600" dirty="0"/>
            <a:t>Echanges individualisés avec chaque ED sur les différents points</a:t>
          </a:r>
        </a:p>
      </dgm:t>
    </dgm:pt>
    <dgm:pt modelId="{CBD44D18-9FE0-4A52-B217-31D78F7B0DCF}" type="parTrans" cxnId="{0ED776E8-CC41-4D49-98E6-EF4EE84EE102}">
      <dgm:prSet/>
      <dgm:spPr/>
      <dgm:t>
        <a:bodyPr/>
        <a:lstStyle/>
        <a:p>
          <a:endParaRPr lang="fr-FR"/>
        </a:p>
      </dgm:t>
    </dgm:pt>
    <dgm:pt modelId="{D2F424D3-9CB2-4B51-A8A0-779BFFE7802F}" type="sibTrans" cxnId="{0ED776E8-CC41-4D49-98E6-EF4EE84EE102}">
      <dgm:prSet/>
      <dgm:spPr/>
      <dgm:t>
        <a:bodyPr/>
        <a:lstStyle/>
        <a:p>
          <a:endParaRPr lang="fr-FR"/>
        </a:p>
      </dgm:t>
    </dgm:pt>
    <dgm:pt modelId="{C4342202-4FD0-4F32-8EF5-0972E743D3AA}">
      <dgm:prSet custT="1"/>
      <dgm:spPr/>
      <dgm:t>
        <a:bodyPr/>
        <a:lstStyle/>
        <a:p>
          <a:r>
            <a:rPr lang="fr-FR" sz="1600" dirty="0"/>
            <a:t>Validation par les instances universitaires</a:t>
          </a:r>
          <a:endParaRPr lang="fr-FR" sz="1300" dirty="0"/>
        </a:p>
      </dgm:t>
    </dgm:pt>
    <dgm:pt modelId="{7D529AA8-078E-4791-BF0B-026EABD5C526}" type="parTrans" cxnId="{FAFD0E8E-7AE6-4221-815E-99E1A85F728A}">
      <dgm:prSet/>
      <dgm:spPr/>
      <dgm:t>
        <a:bodyPr/>
        <a:lstStyle/>
        <a:p>
          <a:endParaRPr lang="fr-FR"/>
        </a:p>
      </dgm:t>
    </dgm:pt>
    <dgm:pt modelId="{155223A6-05F7-4CA9-B920-07D839B76B62}" type="sibTrans" cxnId="{FAFD0E8E-7AE6-4221-815E-99E1A85F728A}">
      <dgm:prSet/>
      <dgm:spPr/>
      <dgm:t>
        <a:bodyPr/>
        <a:lstStyle/>
        <a:p>
          <a:endParaRPr lang="fr-FR"/>
        </a:p>
      </dgm:t>
    </dgm:pt>
    <dgm:pt modelId="{541F864D-04D2-41BD-9900-27E1DF695108}">
      <dgm:prSet custT="1"/>
      <dgm:spPr/>
      <dgm:t>
        <a:bodyPr/>
        <a:lstStyle/>
        <a:p>
          <a:r>
            <a:rPr lang="fr-FR" sz="1800" b="1" cap="none" spc="0" dirty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Sept 24</a:t>
          </a:r>
        </a:p>
      </dgm:t>
    </dgm:pt>
    <dgm:pt modelId="{97949CFF-902F-40C8-AB59-64C782BC81BE}" type="parTrans" cxnId="{AD5A9DD7-D3F6-4308-BA92-6EC65D258784}">
      <dgm:prSet/>
      <dgm:spPr/>
      <dgm:t>
        <a:bodyPr/>
        <a:lstStyle/>
        <a:p>
          <a:endParaRPr lang="fr-FR"/>
        </a:p>
      </dgm:t>
    </dgm:pt>
    <dgm:pt modelId="{F93B1C31-F065-47C7-B69B-FE38C759F922}" type="sibTrans" cxnId="{AD5A9DD7-D3F6-4308-BA92-6EC65D258784}">
      <dgm:prSet/>
      <dgm:spPr/>
      <dgm:t>
        <a:bodyPr/>
        <a:lstStyle/>
        <a:p>
          <a:endParaRPr lang="fr-FR"/>
        </a:p>
      </dgm:t>
    </dgm:pt>
    <dgm:pt modelId="{47DDFF97-C7D7-46F4-8F72-A085D0E0046B}">
      <dgm:prSet custT="1"/>
      <dgm:spPr/>
      <dgm:t>
        <a:bodyPr/>
        <a:lstStyle/>
        <a:p>
          <a:r>
            <a:rPr lang="fr-FR" sz="1600" dirty="0"/>
            <a:t>Mise en place du nouveau dispositif</a:t>
          </a:r>
        </a:p>
      </dgm:t>
    </dgm:pt>
    <dgm:pt modelId="{E0EB33FB-7D6B-47A7-9690-4208B0337E90}" type="parTrans" cxnId="{8F2B3D8D-F120-4D34-965F-3660A44D9BD6}">
      <dgm:prSet/>
      <dgm:spPr/>
      <dgm:t>
        <a:bodyPr/>
        <a:lstStyle/>
        <a:p>
          <a:endParaRPr lang="fr-FR"/>
        </a:p>
      </dgm:t>
    </dgm:pt>
    <dgm:pt modelId="{25B28089-9FB5-470B-A3DE-528AFDCF1E12}" type="sibTrans" cxnId="{8F2B3D8D-F120-4D34-965F-3660A44D9BD6}">
      <dgm:prSet/>
      <dgm:spPr/>
      <dgm:t>
        <a:bodyPr/>
        <a:lstStyle/>
        <a:p>
          <a:endParaRPr lang="fr-FR"/>
        </a:p>
      </dgm:t>
    </dgm:pt>
    <dgm:pt modelId="{F806622D-7516-4E8E-882B-6C774C3EFD18}" type="pres">
      <dgm:prSet presAssocID="{682EEB24-9E04-4D84-8B3B-AC20396E1A04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F7CEFCB2-1BCB-4555-A011-FA79777AC256}" type="pres">
      <dgm:prSet presAssocID="{F74019ED-3B7F-444E-BFA5-9F17D7F7BBD8}" presName="composite" presStyleCnt="0"/>
      <dgm:spPr/>
    </dgm:pt>
    <dgm:pt modelId="{11EC188B-9C06-4354-B61C-24F2859331C8}" type="pres">
      <dgm:prSet presAssocID="{F74019ED-3B7F-444E-BFA5-9F17D7F7BBD8}" presName="BackAccent" presStyleLbl="bgShp" presStyleIdx="0" presStyleCnt="4"/>
      <dgm:spPr/>
    </dgm:pt>
    <dgm:pt modelId="{08B410D6-FE1E-4395-A2A3-C77FF14BE524}" type="pres">
      <dgm:prSet presAssocID="{F74019ED-3B7F-444E-BFA5-9F17D7F7BBD8}" presName="Accent" presStyleLbl="alignNode1" presStyleIdx="0" presStyleCnt="4"/>
      <dgm:spPr/>
    </dgm:pt>
    <dgm:pt modelId="{6062C152-4F89-4618-878E-B5D461451E27}" type="pres">
      <dgm:prSet presAssocID="{F74019ED-3B7F-444E-BFA5-9F17D7F7BBD8}" presName="Child" presStyleLbl="revTx" presStyleIdx="0" presStyleCnt="8" custScaleX="113176">
        <dgm:presLayoutVars>
          <dgm:chMax val="0"/>
          <dgm:chPref val="0"/>
          <dgm:bulletEnabled val="1"/>
        </dgm:presLayoutVars>
      </dgm:prSet>
      <dgm:spPr/>
    </dgm:pt>
    <dgm:pt modelId="{130EA6F6-0619-4804-89E9-AAA433C5C0DC}" type="pres">
      <dgm:prSet presAssocID="{F74019ED-3B7F-444E-BFA5-9F17D7F7BBD8}" presName="Parent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B6FEEFB4-E7EB-4738-9927-25DD724A406B}" type="pres">
      <dgm:prSet presAssocID="{16375DCD-56EF-4378-85C7-E8D50F68C4E9}" presName="sibTrans" presStyleCnt="0"/>
      <dgm:spPr/>
    </dgm:pt>
    <dgm:pt modelId="{FFD056C8-7A34-4601-86DB-70D1B1599A6D}" type="pres">
      <dgm:prSet presAssocID="{B5FF438A-8D8C-4413-B767-363CEFF97B24}" presName="composite" presStyleCnt="0"/>
      <dgm:spPr/>
    </dgm:pt>
    <dgm:pt modelId="{58C2FEA1-09BF-4DA2-8EBD-F9A5C4496866}" type="pres">
      <dgm:prSet presAssocID="{B5FF438A-8D8C-4413-B767-363CEFF97B24}" presName="BackAccent" presStyleLbl="bgShp" presStyleIdx="1" presStyleCnt="4"/>
      <dgm:spPr/>
    </dgm:pt>
    <dgm:pt modelId="{BD9A16A9-1913-4556-AD07-CC50881E83AC}" type="pres">
      <dgm:prSet presAssocID="{B5FF438A-8D8C-4413-B767-363CEFF97B24}" presName="Accent" presStyleLbl="alignNode1" presStyleIdx="1" presStyleCnt="4"/>
      <dgm:spPr/>
    </dgm:pt>
    <dgm:pt modelId="{FE228AFB-4B37-426D-B9CD-1D61BA5C9EC1}" type="pres">
      <dgm:prSet presAssocID="{B5FF438A-8D8C-4413-B767-363CEFF97B24}" presName="Child" presStyleLbl="revTx" presStyleIdx="2" presStyleCnt="8" custScaleX="117492">
        <dgm:presLayoutVars>
          <dgm:chMax val="0"/>
          <dgm:chPref val="0"/>
          <dgm:bulletEnabled val="1"/>
        </dgm:presLayoutVars>
      </dgm:prSet>
      <dgm:spPr/>
    </dgm:pt>
    <dgm:pt modelId="{FC1987C3-94AE-4E75-894C-0E1C43EAEEF5}" type="pres">
      <dgm:prSet presAssocID="{B5FF438A-8D8C-4413-B767-363CEFF97B24}" presName="Parent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C67C8F12-62EB-4B16-8A24-967E50FE6D84}" type="pres">
      <dgm:prSet presAssocID="{0B527475-E3B3-45F4-BD23-DB3A22DB65C6}" presName="sibTrans" presStyleCnt="0"/>
      <dgm:spPr/>
    </dgm:pt>
    <dgm:pt modelId="{429AC1AE-D546-40BB-B01F-C4311E3DBBE7}" type="pres">
      <dgm:prSet presAssocID="{55016063-A10D-4B41-9998-2F00EC3A6664}" presName="composite" presStyleCnt="0"/>
      <dgm:spPr/>
    </dgm:pt>
    <dgm:pt modelId="{18E03B70-9C13-472A-9AD9-82D3FFA0F21A}" type="pres">
      <dgm:prSet presAssocID="{55016063-A10D-4B41-9998-2F00EC3A6664}" presName="BackAccent" presStyleLbl="bgShp" presStyleIdx="2" presStyleCnt="4"/>
      <dgm:spPr/>
    </dgm:pt>
    <dgm:pt modelId="{4113D27F-A647-4FC5-A7F2-ED21FA7560B3}" type="pres">
      <dgm:prSet presAssocID="{55016063-A10D-4B41-9998-2F00EC3A6664}" presName="Accent" presStyleLbl="alignNode1" presStyleIdx="2" presStyleCnt="4"/>
      <dgm:spPr/>
    </dgm:pt>
    <dgm:pt modelId="{5002A092-0371-47B8-BC9F-59B23A51A933}" type="pres">
      <dgm:prSet presAssocID="{55016063-A10D-4B41-9998-2F00EC3A6664}" presName="Child" presStyleLbl="revTx" presStyleIdx="4" presStyleCnt="8" custScaleX="119650">
        <dgm:presLayoutVars>
          <dgm:chMax val="0"/>
          <dgm:chPref val="0"/>
          <dgm:bulletEnabled val="1"/>
        </dgm:presLayoutVars>
      </dgm:prSet>
      <dgm:spPr/>
    </dgm:pt>
    <dgm:pt modelId="{4BC10515-D65C-49E6-842B-43B28403BBFA}" type="pres">
      <dgm:prSet presAssocID="{55016063-A10D-4B41-9998-2F00EC3A6664}" presName="Parent" presStyleLbl="revTx" presStyleIdx="5" presStyleCnt="8" custScaleX="131040" custLinFactNeighborX="14217" custLinFactNeighborY="-6940">
        <dgm:presLayoutVars>
          <dgm:chMax val="1"/>
          <dgm:chPref val="1"/>
          <dgm:bulletEnabled val="1"/>
        </dgm:presLayoutVars>
      </dgm:prSet>
      <dgm:spPr/>
    </dgm:pt>
    <dgm:pt modelId="{AF77A0EF-7003-4ABE-A0B7-4E18EF25D48E}" type="pres">
      <dgm:prSet presAssocID="{31BFAD09-FCFB-4ED5-A801-8F64F162AFD4}" presName="sibTrans" presStyleCnt="0"/>
      <dgm:spPr/>
    </dgm:pt>
    <dgm:pt modelId="{711BB9EB-F8FB-4FC4-9B36-539185C89FB0}" type="pres">
      <dgm:prSet presAssocID="{541F864D-04D2-41BD-9900-27E1DF695108}" presName="composite" presStyleCnt="0"/>
      <dgm:spPr/>
    </dgm:pt>
    <dgm:pt modelId="{0BD32FD4-C0F9-401F-92BC-BAEFB1EFE7D9}" type="pres">
      <dgm:prSet presAssocID="{541F864D-04D2-41BD-9900-27E1DF695108}" presName="BackAccent" presStyleLbl="bgShp" presStyleIdx="3" presStyleCnt="4"/>
      <dgm:spPr/>
    </dgm:pt>
    <dgm:pt modelId="{5B6F344C-A961-4762-AE7E-228B86A9BB06}" type="pres">
      <dgm:prSet presAssocID="{541F864D-04D2-41BD-9900-27E1DF695108}" presName="Accent" presStyleLbl="alignNode1" presStyleIdx="3" presStyleCnt="4"/>
      <dgm:spPr/>
    </dgm:pt>
    <dgm:pt modelId="{4E8A4758-FB3F-469A-94A8-29773F343326}" type="pres">
      <dgm:prSet presAssocID="{541F864D-04D2-41BD-9900-27E1DF695108}" presName="Child" presStyleLbl="revTx" presStyleIdx="6" presStyleCnt="8" custScaleX="120729">
        <dgm:presLayoutVars>
          <dgm:chMax val="0"/>
          <dgm:chPref val="0"/>
          <dgm:bulletEnabled val="1"/>
        </dgm:presLayoutVars>
      </dgm:prSet>
      <dgm:spPr/>
    </dgm:pt>
    <dgm:pt modelId="{CE5CAE05-5577-41BB-BC74-1785172AE969}" type="pres">
      <dgm:prSet presAssocID="{541F864D-04D2-41BD-9900-27E1DF695108}" presName="Parent" presStyleLbl="revTx" presStyleIdx="7" presStyleCnt="8">
        <dgm:presLayoutVars>
          <dgm:chMax val="1"/>
          <dgm:chPref val="1"/>
          <dgm:bulletEnabled val="1"/>
        </dgm:presLayoutVars>
      </dgm:prSet>
      <dgm:spPr/>
    </dgm:pt>
  </dgm:ptLst>
  <dgm:cxnLst>
    <dgm:cxn modelId="{E69F9C19-7019-466F-ADC9-7520E768B711}" srcId="{682EEB24-9E04-4D84-8B3B-AC20396E1A04}" destId="{F74019ED-3B7F-444E-BFA5-9F17D7F7BBD8}" srcOrd="0" destOrd="0" parTransId="{BB7318DC-C855-4909-A800-1D6805FF1C27}" sibTransId="{16375DCD-56EF-4378-85C7-E8D50F68C4E9}"/>
    <dgm:cxn modelId="{C66F811E-31F3-4286-9C65-516CEB17E820}" type="presOf" srcId="{682EEB24-9E04-4D84-8B3B-AC20396E1A04}" destId="{F806622D-7516-4E8E-882B-6C774C3EFD18}" srcOrd="0" destOrd="0" presId="urn:microsoft.com/office/officeart/2008/layout/IncreasingCircleProcess"/>
    <dgm:cxn modelId="{2E9E7637-C6C8-4526-B8CC-423930A93E99}" type="presOf" srcId="{55016063-A10D-4B41-9998-2F00EC3A6664}" destId="{4BC10515-D65C-49E6-842B-43B28403BBFA}" srcOrd="0" destOrd="0" presId="urn:microsoft.com/office/officeart/2008/layout/IncreasingCircleProcess"/>
    <dgm:cxn modelId="{3DB13942-B8E6-486B-9302-C124F435A86A}" type="presOf" srcId="{C4342202-4FD0-4F32-8EF5-0972E743D3AA}" destId="{5002A092-0371-47B8-BC9F-59B23A51A933}" srcOrd="0" destOrd="0" presId="urn:microsoft.com/office/officeart/2008/layout/IncreasingCircleProcess"/>
    <dgm:cxn modelId="{646E3448-705A-4A48-AF16-DBD220F41FDB}" srcId="{682EEB24-9E04-4D84-8B3B-AC20396E1A04}" destId="{55016063-A10D-4B41-9998-2F00EC3A6664}" srcOrd="2" destOrd="0" parTransId="{C2FFC2D1-654C-4605-BAF9-E477525CECA7}" sibTransId="{31BFAD09-FCFB-4ED5-A801-8F64F162AFD4}"/>
    <dgm:cxn modelId="{8F2B3D8D-F120-4D34-965F-3660A44D9BD6}" srcId="{541F864D-04D2-41BD-9900-27E1DF695108}" destId="{47DDFF97-C7D7-46F4-8F72-A085D0E0046B}" srcOrd="0" destOrd="0" parTransId="{E0EB33FB-7D6B-47A7-9690-4208B0337E90}" sibTransId="{25B28089-9FB5-470B-A3DE-528AFDCF1E12}"/>
    <dgm:cxn modelId="{FAFD0E8E-7AE6-4221-815E-99E1A85F728A}" srcId="{55016063-A10D-4B41-9998-2F00EC3A6664}" destId="{C4342202-4FD0-4F32-8EF5-0972E743D3AA}" srcOrd="0" destOrd="0" parTransId="{7D529AA8-078E-4791-BF0B-026EABD5C526}" sibTransId="{155223A6-05F7-4CA9-B920-07D839B76B62}"/>
    <dgm:cxn modelId="{E88659A7-97BD-47E1-97D8-B3CBE5010E93}" type="presOf" srcId="{47DDFF97-C7D7-46F4-8F72-A085D0E0046B}" destId="{4E8A4758-FB3F-469A-94A8-29773F343326}" srcOrd="0" destOrd="0" presId="urn:microsoft.com/office/officeart/2008/layout/IncreasingCircleProcess"/>
    <dgm:cxn modelId="{B53AD7A7-1358-4F64-A90B-5EA9D101A2F4}" type="presOf" srcId="{F74019ED-3B7F-444E-BFA5-9F17D7F7BBD8}" destId="{130EA6F6-0619-4804-89E9-AAA433C5C0DC}" srcOrd="0" destOrd="0" presId="urn:microsoft.com/office/officeart/2008/layout/IncreasingCircleProcess"/>
    <dgm:cxn modelId="{73A7FAAA-9E17-4702-A428-603856C7220D}" srcId="{B5FF438A-8D8C-4413-B767-363CEFF97B24}" destId="{27AA0EC6-B94B-4E1E-9574-6647EE246652}" srcOrd="0" destOrd="0" parTransId="{7A22C647-E612-4569-8751-65FDFC5C816F}" sibTransId="{84AFC1B0-5FCE-49A4-B633-30FE6F83E1B2}"/>
    <dgm:cxn modelId="{B8E30CBF-F948-4A84-ABF9-016C049E58A7}" type="presOf" srcId="{541F864D-04D2-41BD-9900-27E1DF695108}" destId="{CE5CAE05-5577-41BB-BC74-1785172AE969}" srcOrd="0" destOrd="0" presId="urn:microsoft.com/office/officeart/2008/layout/IncreasingCircleProcess"/>
    <dgm:cxn modelId="{6969B8C6-6653-42F7-8D97-16C874D8162F}" srcId="{682EEB24-9E04-4D84-8B3B-AC20396E1A04}" destId="{B5FF438A-8D8C-4413-B767-363CEFF97B24}" srcOrd="1" destOrd="0" parTransId="{3740B784-CDB0-43C8-BC22-062F92848847}" sibTransId="{0B527475-E3B3-45F4-BD23-DB3A22DB65C6}"/>
    <dgm:cxn modelId="{AD5A9DD7-D3F6-4308-BA92-6EC65D258784}" srcId="{682EEB24-9E04-4D84-8B3B-AC20396E1A04}" destId="{541F864D-04D2-41BD-9900-27E1DF695108}" srcOrd="3" destOrd="0" parTransId="{97949CFF-902F-40C8-AB59-64C782BC81BE}" sibTransId="{F93B1C31-F065-47C7-B69B-FE38C759F922}"/>
    <dgm:cxn modelId="{432A9FD8-0941-43E2-963A-43C492C77FAC}" type="presOf" srcId="{27AA0EC6-B94B-4E1E-9574-6647EE246652}" destId="{FE228AFB-4B37-426D-B9CD-1D61BA5C9EC1}" srcOrd="0" destOrd="0" presId="urn:microsoft.com/office/officeart/2008/layout/IncreasingCircleProcess"/>
    <dgm:cxn modelId="{93807CE2-A47B-4F87-9C77-C9C7C10BB92C}" type="presOf" srcId="{B5FF438A-8D8C-4413-B767-363CEFF97B24}" destId="{FC1987C3-94AE-4E75-894C-0E1C43EAEEF5}" srcOrd="0" destOrd="0" presId="urn:microsoft.com/office/officeart/2008/layout/IncreasingCircleProcess"/>
    <dgm:cxn modelId="{0ED776E8-CC41-4D49-98E6-EF4EE84EE102}" srcId="{F74019ED-3B7F-444E-BFA5-9F17D7F7BBD8}" destId="{F941EEF8-E411-44D6-B6F2-A52601B65A04}" srcOrd="0" destOrd="0" parTransId="{CBD44D18-9FE0-4A52-B217-31D78F7B0DCF}" sibTransId="{D2F424D3-9CB2-4B51-A8A0-779BFFE7802F}"/>
    <dgm:cxn modelId="{9CFFB9F7-9C2A-4A50-8AC6-488703917DDB}" type="presOf" srcId="{F941EEF8-E411-44D6-B6F2-A52601B65A04}" destId="{6062C152-4F89-4618-878E-B5D461451E27}" srcOrd="0" destOrd="0" presId="urn:microsoft.com/office/officeart/2008/layout/IncreasingCircleProcess"/>
    <dgm:cxn modelId="{AD611EFA-C2A2-4224-893E-BBDE3B1C679D}" type="presParOf" srcId="{F806622D-7516-4E8E-882B-6C774C3EFD18}" destId="{F7CEFCB2-1BCB-4555-A011-FA79777AC256}" srcOrd="0" destOrd="0" presId="urn:microsoft.com/office/officeart/2008/layout/IncreasingCircleProcess"/>
    <dgm:cxn modelId="{C6E3B39A-EA0D-4B91-9C9E-C9178C45A388}" type="presParOf" srcId="{F7CEFCB2-1BCB-4555-A011-FA79777AC256}" destId="{11EC188B-9C06-4354-B61C-24F2859331C8}" srcOrd="0" destOrd="0" presId="urn:microsoft.com/office/officeart/2008/layout/IncreasingCircleProcess"/>
    <dgm:cxn modelId="{A9A12CD5-14B4-4325-B449-00A506FA4C45}" type="presParOf" srcId="{F7CEFCB2-1BCB-4555-A011-FA79777AC256}" destId="{08B410D6-FE1E-4395-A2A3-C77FF14BE524}" srcOrd="1" destOrd="0" presId="urn:microsoft.com/office/officeart/2008/layout/IncreasingCircleProcess"/>
    <dgm:cxn modelId="{3E37AE15-36FF-48A4-907B-14252C52C617}" type="presParOf" srcId="{F7CEFCB2-1BCB-4555-A011-FA79777AC256}" destId="{6062C152-4F89-4618-878E-B5D461451E27}" srcOrd="2" destOrd="0" presId="urn:microsoft.com/office/officeart/2008/layout/IncreasingCircleProcess"/>
    <dgm:cxn modelId="{8C960E3B-50FB-4F11-A3D0-D5BBA58E6D98}" type="presParOf" srcId="{F7CEFCB2-1BCB-4555-A011-FA79777AC256}" destId="{130EA6F6-0619-4804-89E9-AAA433C5C0DC}" srcOrd="3" destOrd="0" presId="urn:microsoft.com/office/officeart/2008/layout/IncreasingCircleProcess"/>
    <dgm:cxn modelId="{7E3981E7-6023-4075-B742-9229201174F8}" type="presParOf" srcId="{F806622D-7516-4E8E-882B-6C774C3EFD18}" destId="{B6FEEFB4-E7EB-4738-9927-25DD724A406B}" srcOrd="1" destOrd="0" presId="urn:microsoft.com/office/officeart/2008/layout/IncreasingCircleProcess"/>
    <dgm:cxn modelId="{8C4A0033-1F5D-4737-A222-9C03B54DBECF}" type="presParOf" srcId="{F806622D-7516-4E8E-882B-6C774C3EFD18}" destId="{FFD056C8-7A34-4601-86DB-70D1B1599A6D}" srcOrd="2" destOrd="0" presId="urn:microsoft.com/office/officeart/2008/layout/IncreasingCircleProcess"/>
    <dgm:cxn modelId="{48F79E42-4884-4A5D-A02F-C01E315BDFF6}" type="presParOf" srcId="{FFD056C8-7A34-4601-86DB-70D1B1599A6D}" destId="{58C2FEA1-09BF-4DA2-8EBD-F9A5C4496866}" srcOrd="0" destOrd="0" presId="urn:microsoft.com/office/officeart/2008/layout/IncreasingCircleProcess"/>
    <dgm:cxn modelId="{0E6913D3-9AC0-4A6D-B49A-91662A79FCDC}" type="presParOf" srcId="{FFD056C8-7A34-4601-86DB-70D1B1599A6D}" destId="{BD9A16A9-1913-4556-AD07-CC50881E83AC}" srcOrd="1" destOrd="0" presId="urn:microsoft.com/office/officeart/2008/layout/IncreasingCircleProcess"/>
    <dgm:cxn modelId="{D6EF8040-D7F7-4915-9D30-6475CD047BE6}" type="presParOf" srcId="{FFD056C8-7A34-4601-86DB-70D1B1599A6D}" destId="{FE228AFB-4B37-426D-B9CD-1D61BA5C9EC1}" srcOrd="2" destOrd="0" presId="urn:microsoft.com/office/officeart/2008/layout/IncreasingCircleProcess"/>
    <dgm:cxn modelId="{C27F2B6C-69E8-428C-9411-4D8386F39C97}" type="presParOf" srcId="{FFD056C8-7A34-4601-86DB-70D1B1599A6D}" destId="{FC1987C3-94AE-4E75-894C-0E1C43EAEEF5}" srcOrd="3" destOrd="0" presId="urn:microsoft.com/office/officeart/2008/layout/IncreasingCircleProcess"/>
    <dgm:cxn modelId="{82E23A24-8F67-4564-8079-E64733902295}" type="presParOf" srcId="{F806622D-7516-4E8E-882B-6C774C3EFD18}" destId="{C67C8F12-62EB-4B16-8A24-967E50FE6D84}" srcOrd="3" destOrd="0" presId="urn:microsoft.com/office/officeart/2008/layout/IncreasingCircleProcess"/>
    <dgm:cxn modelId="{4AE41EE8-8890-4428-A1CD-551B68C83A1B}" type="presParOf" srcId="{F806622D-7516-4E8E-882B-6C774C3EFD18}" destId="{429AC1AE-D546-40BB-B01F-C4311E3DBBE7}" srcOrd="4" destOrd="0" presId="urn:microsoft.com/office/officeart/2008/layout/IncreasingCircleProcess"/>
    <dgm:cxn modelId="{C2772C07-79E3-44F1-A202-D9720A93B371}" type="presParOf" srcId="{429AC1AE-D546-40BB-B01F-C4311E3DBBE7}" destId="{18E03B70-9C13-472A-9AD9-82D3FFA0F21A}" srcOrd="0" destOrd="0" presId="urn:microsoft.com/office/officeart/2008/layout/IncreasingCircleProcess"/>
    <dgm:cxn modelId="{01BD146F-5DBC-484F-9051-A60C13B6E2D7}" type="presParOf" srcId="{429AC1AE-D546-40BB-B01F-C4311E3DBBE7}" destId="{4113D27F-A647-4FC5-A7F2-ED21FA7560B3}" srcOrd="1" destOrd="0" presId="urn:microsoft.com/office/officeart/2008/layout/IncreasingCircleProcess"/>
    <dgm:cxn modelId="{46B5E22E-F322-458C-809D-FA41D5C73B18}" type="presParOf" srcId="{429AC1AE-D546-40BB-B01F-C4311E3DBBE7}" destId="{5002A092-0371-47B8-BC9F-59B23A51A933}" srcOrd="2" destOrd="0" presId="urn:microsoft.com/office/officeart/2008/layout/IncreasingCircleProcess"/>
    <dgm:cxn modelId="{7AAF5AA9-B647-45F0-8F7F-C9A593D44B37}" type="presParOf" srcId="{429AC1AE-D546-40BB-B01F-C4311E3DBBE7}" destId="{4BC10515-D65C-49E6-842B-43B28403BBFA}" srcOrd="3" destOrd="0" presId="urn:microsoft.com/office/officeart/2008/layout/IncreasingCircleProcess"/>
    <dgm:cxn modelId="{F3269032-D122-4872-AB68-A1807E0A9602}" type="presParOf" srcId="{F806622D-7516-4E8E-882B-6C774C3EFD18}" destId="{AF77A0EF-7003-4ABE-A0B7-4E18EF25D48E}" srcOrd="5" destOrd="0" presId="urn:microsoft.com/office/officeart/2008/layout/IncreasingCircleProcess"/>
    <dgm:cxn modelId="{79A0E00C-15DE-4794-BE67-2BF75E76B731}" type="presParOf" srcId="{F806622D-7516-4E8E-882B-6C774C3EFD18}" destId="{711BB9EB-F8FB-4FC4-9B36-539185C89FB0}" srcOrd="6" destOrd="0" presId="urn:microsoft.com/office/officeart/2008/layout/IncreasingCircleProcess"/>
    <dgm:cxn modelId="{2D2D9A7C-494C-4AD3-B176-261C811F6BDB}" type="presParOf" srcId="{711BB9EB-F8FB-4FC4-9B36-539185C89FB0}" destId="{0BD32FD4-C0F9-401F-92BC-BAEFB1EFE7D9}" srcOrd="0" destOrd="0" presId="urn:microsoft.com/office/officeart/2008/layout/IncreasingCircleProcess"/>
    <dgm:cxn modelId="{0C8C609C-2CF1-4E79-8A47-EBAFB6A90E7C}" type="presParOf" srcId="{711BB9EB-F8FB-4FC4-9B36-539185C89FB0}" destId="{5B6F344C-A961-4762-AE7E-228B86A9BB06}" srcOrd="1" destOrd="0" presId="urn:microsoft.com/office/officeart/2008/layout/IncreasingCircleProcess"/>
    <dgm:cxn modelId="{3C444726-5B5C-406A-99F9-231D1CCA4272}" type="presParOf" srcId="{711BB9EB-F8FB-4FC4-9B36-539185C89FB0}" destId="{4E8A4758-FB3F-469A-94A8-29773F343326}" srcOrd="2" destOrd="0" presId="urn:microsoft.com/office/officeart/2008/layout/IncreasingCircleProcess"/>
    <dgm:cxn modelId="{445A5013-8833-4AC6-9831-F9D3791A745F}" type="presParOf" srcId="{711BB9EB-F8FB-4FC4-9B36-539185C89FB0}" destId="{CE5CAE05-5577-41BB-BC74-1785172AE969}" srcOrd="3" destOrd="0" presId="urn:microsoft.com/office/officeart/2008/layout/Increasing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C9C413-AB1B-401F-802C-63F1F6BF1B36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035F5AD5-9501-48DC-8827-29C2E1E02146}">
      <dgm:prSet phldrT="[Texte]" custT="1"/>
      <dgm:spPr/>
      <dgm:t>
        <a:bodyPr/>
        <a:lstStyle/>
        <a:p>
          <a:r>
            <a:rPr lang="fr-FR" sz="2400" dirty="0"/>
            <a:t>Entre le 6 et le 25 mars 2024</a:t>
          </a:r>
        </a:p>
      </dgm:t>
    </dgm:pt>
    <dgm:pt modelId="{25997C5D-A8F6-4500-BD94-7C4B7D9ACD51}" type="parTrans" cxnId="{663EE83E-D499-4B97-8749-4B46BB0C00CA}">
      <dgm:prSet/>
      <dgm:spPr/>
      <dgm:t>
        <a:bodyPr/>
        <a:lstStyle/>
        <a:p>
          <a:endParaRPr lang="fr-FR"/>
        </a:p>
      </dgm:t>
    </dgm:pt>
    <dgm:pt modelId="{37CB1F99-BC13-40E5-A6BC-B9DF600ECB7E}" type="sibTrans" cxnId="{663EE83E-D499-4B97-8749-4B46BB0C00CA}">
      <dgm:prSet/>
      <dgm:spPr/>
      <dgm:t>
        <a:bodyPr/>
        <a:lstStyle/>
        <a:p>
          <a:endParaRPr lang="fr-FR"/>
        </a:p>
      </dgm:t>
    </dgm:pt>
    <dgm:pt modelId="{70FE4E39-7DF3-4FCD-BD6B-ED3ABA13A3B7}">
      <dgm:prSet phldrT="[Texte]" custT="1"/>
      <dgm:spPr/>
      <dgm:t>
        <a:bodyPr/>
        <a:lstStyle/>
        <a:p>
          <a:r>
            <a:rPr lang="fr-FR" sz="1800" dirty="0"/>
            <a:t>Réception des dossiers de candidature</a:t>
          </a:r>
        </a:p>
      </dgm:t>
    </dgm:pt>
    <dgm:pt modelId="{D5E03C25-2EE0-402D-84B3-B1E765AB0048}" type="parTrans" cxnId="{5EC0DBCF-12F9-4F71-8314-0B781BC8ADFC}">
      <dgm:prSet/>
      <dgm:spPr/>
      <dgm:t>
        <a:bodyPr/>
        <a:lstStyle/>
        <a:p>
          <a:endParaRPr lang="fr-FR"/>
        </a:p>
      </dgm:t>
    </dgm:pt>
    <dgm:pt modelId="{6611F9AD-7B78-43F5-B51B-2A4AE452BF9E}" type="sibTrans" cxnId="{5EC0DBCF-12F9-4F71-8314-0B781BC8ADFC}">
      <dgm:prSet/>
      <dgm:spPr/>
      <dgm:t>
        <a:bodyPr/>
        <a:lstStyle/>
        <a:p>
          <a:endParaRPr lang="fr-FR"/>
        </a:p>
      </dgm:t>
    </dgm:pt>
    <dgm:pt modelId="{CDA5EB02-CD57-4389-9119-7B55CEED082C}">
      <dgm:prSet phldrT="[Texte]" custT="1"/>
      <dgm:spPr/>
      <dgm:t>
        <a:bodyPr/>
        <a:lstStyle/>
        <a:p>
          <a:r>
            <a:rPr lang="fr-FR" sz="2400" dirty="0"/>
            <a:t>Entre le 26 mars et le 11  avril 2024</a:t>
          </a:r>
        </a:p>
      </dgm:t>
    </dgm:pt>
    <dgm:pt modelId="{2B9916F0-E4CE-4AD8-959B-A472ECD3488A}" type="parTrans" cxnId="{C777006A-C7B7-424D-A889-4A31B3B5D5BC}">
      <dgm:prSet/>
      <dgm:spPr/>
      <dgm:t>
        <a:bodyPr/>
        <a:lstStyle/>
        <a:p>
          <a:endParaRPr lang="fr-FR"/>
        </a:p>
      </dgm:t>
    </dgm:pt>
    <dgm:pt modelId="{7B89007C-3851-4ECD-AA80-2095F296D2A2}" type="sibTrans" cxnId="{C777006A-C7B7-424D-A889-4A31B3B5D5BC}">
      <dgm:prSet/>
      <dgm:spPr/>
      <dgm:t>
        <a:bodyPr/>
        <a:lstStyle/>
        <a:p>
          <a:endParaRPr lang="fr-FR"/>
        </a:p>
      </dgm:t>
    </dgm:pt>
    <dgm:pt modelId="{91966D45-3794-489E-8ECE-D58E0E3A226A}">
      <dgm:prSet phldrT="[Texte]" custT="1"/>
      <dgm:spPr/>
      <dgm:t>
        <a:bodyPr/>
        <a:lstStyle/>
        <a:p>
          <a:r>
            <a:rPr lang="fr-FR" sz="1800" dirty="0"/>
            <a:t>Etude de recevabilité des dossiers et pré-sélection par les ED </a:t>
          </a:r>
        </a:p>
      </dgm:t>
    </dgm:pt>
    <dgm:pt modelId="{A3F2AD8D-5396-4719-B5D1-7AEB016E9F03}" type="parTrans" cxnId="{648044D2-BCE1-48ED-8D31-C6E0EFD28177}">
      <dgm:prSet/>
      <dgm:spPr/>
      <dgm:t>
        <a:bodyPr/>
        <a:lstStyle/>
        <a:p>
          <a:endParaRPr lang="fr-FR"/>
        </a:p>
      </dgm:t>
    </dgm:pt>
    <dgm:pt modelId="{F1EE8F44-2B76-407F-A0F7-C0674E2532BB}" type="sibTrans" cxnId="{648044D2-BCE1-48ED-8D31-C6E0EFD28177}">
      <dgm:prSet/>
      <dgm:spPr/>
      <dgm:t>
        <a:bodyPr/>
        <a:lstStyle/>
        <a:p>
          <a:endParaRPr lang="fr-FR"/>
        </a:p>
      </dgm:t>
    </dgm:pt>
    <dgm:pt modelId="{CAC1A472-5B49-4F36-82C3-A73621362872}">
      <dgm:prSet phldrT="[Texte]" custT="1"/>
      <dgm:spPr/>
      <dgm:t>
        <a:bodyPr/>
        <a:lstStyle/>
        <a:p>
          <a:r>
            <a:rPr lang="fr-FR" sz="2400" dirty="0"/>
            <a:t>29 ou 30 avril 2024</a:t>
          </a:r>
        </a:p>
      </dgm:t>
    </dgm:pt>
    <dgm:pt modelId="{D619C971-82F1-4C2D-8E98-644E623C94C4}" type="parTrans" cxnId="{BCCCA09E-AD4C-4D25-913E-2CC707586D34}">
      <dgm:prSet/>
      <dgm:spPr/>
      <dgm:t>
        <a:bodyPr/>
        <a:lstStyle/>
        <a:p>
          <a:endParaRPr lang="fr-FR"/>
        </a:p>
      </dgm:t>
    </dgm:pt>
    <dgm:pt modelId="{992FAB71-BFA7-4226-A6F8-7B3FEE57781D}" type="sibTrans" cxnId="{BCCCA09E-AD4C-4D25-913E-2CC707586D34}">
      <dgm:prSet/>
      <dgm:spPr/>
      <dgm:t>
        <a:bodyPr/>
        <a:lstStyle/>
        <a:p>
          <a:endParaRPr lang="fr-FR"/>
        </a:p>
      </dgm:t>
    </dgm:pt>
    <dgm:pt modelId="{C5989B8D-4F6A-4CE9-9D9E-63364D04AF68}">
      <dgm:prSet phldrT="[Texte]" custT="1"/>
      <dgm:spPr/>
      <dgm:t>
        <a:bodyPr/>
        <a:lstStyle/>
        <a:p>
          <a:r>
            <a:rPr lang="fr-FR" sz="1800" dirty="0"/>
            <a:t>Réunion de la commission </a:t>
          </a:r>
          <a:r>
            <a:rPr lang="fr-FR" sz="1800" i="1" dirty="0"/>
            <a:t>ad hoc</a:t>
          </a:r>
          <a:r>
            <a:rPr lang="fr-FR" sz="1800" dirty="0"/>
            <a:t>, en charge de la pré-sélection de 10 dossiers </a:t>
          </a:r>
          <a:r>
            <a:rPr lang="fr-FR" sz="1400" dirty="0"/>
            <a:t>(VPD formation doctorale, + un représentant de chaque ED) </a:t>
          </a:r>
        </a:p>
      </dgm:t>
    </dgm:pt>
    <dgm:pt modelId="{99F4DA78-43B7-4759-AAB7-3F637DE07868}" type="parTrans" cxnId="{D66D58F4-FE1A-4C0B-8347-59BB66C13FC5}">
      <dgm:prSet/>
      <dgm:spPr/>
      <dgm:t>
        <a:bodyPr/>
        <a:lstStyle/>
        <a:p>
          <a:endParaRPr lang="fr-FR"/>
        </a:p>
      </dgm:t>
    </dgm:pt>
    <dgm:pt modelId="{29C2952F-0CC2-490D-9A2A-5FFF07ED09DE}" type="sibTrans" cxnId="{D66D58F4-FE1A-4C0B-8347-59BB66C13FC5}">
      <dgm:prSet/>
      <dgm:spPr/>
      <dgm:t>
        <a:bodyPr/>
        <a:lstStyle/>
        <a:p>
          <a:endParaRPr lang="fr-FR"/>
        </a:p>
      </dgm:t>
    </dgm:pt>
    <dgm:pt modelId="{F6BB574E-AD2A-4810-B5E4-2AEA612AE53D}">
      <dgm:prSet phldrT="[Texte]" custT="1"/>
      <dgm:spPr/>
      <dgm:t>
        <a:bodyPr/>
        <a:lstStyle/>
        <a:p>
          <a:r>
            <a:rPr lang="fr-FR" sz="2400" dirty="0"/>
            <a:t>24 mai 2024 </a:t>
          </a:r>
        </a:p>
      </dgm:t>
    </dgm:pt>
    <dgm:pt modelId="{3F9F1488-5D0E-4C6D-8410-D8F5619531F7}" type="parTrans" cxnId="{6B29E963-023A-4B66-B957-E21CE2134908}">
      <dgm:prSet/>
      <dgm:spPr/>
      <dgm:t>
        <a:bodyPr/>
        <a:lstStyle/>
        <a:p>
          <a:endParaRPr lang="fr-FR"/>
        </a:p>
      </dgm:t>
    </dgm:pt>
    <dgm:pt modelId="{3CE67623-5934-484C-A774-6B2C62A25BDE}" type="sibTrans" cxnId="{6B29E963-023A-4B66-B957-E21CE2134908}">
      <dgm:prSet/>
      <dgm:spPr/>
      <dgm:t>
        <a:bodyPr/>
        <a:lstStyle/>
        <a:p>
          <a:endParaRPr lang="fr-FR"/>
        </a:p>
      </dgm:t>
    </dgm:pt>
    <dgm:pt modelId="{46F32CD2-5D98-48D7-A76F-A9F6F6CF7EC8}">
      <dgm:prSet phldrT="[Texte]" custT="1"/>
      <dgm:spPr/>
      <dgm:t>
        <a:bodyPr/>
        <a:lstStyle/>
        <a:p>
          <a:r>
            <a:rPr lang="fr-FR" sz="1800" dirty="0"/>
            <a:t>Audition des candidats et annonce des lauréats </a:t>
          </a:r>
        </a:p>
      </dgm:t>
    </dgm:pt>
    <dgm:pt modelId="{E604F8DA-5EF5-4E0E-B9D7-F22920383446}" type="parTrans" cxnId="{AB45E60D-A35E-41F4-8541-BEDBA688D874}">
      <dgm:prSet/>
      <dgm:spPr/>
      <dgm:t>
        <a:bodyPr/>
        <a:lstStyle/>
        <a:p>
          <a:endParaRPr lang="fr-FR"/>
        </a:p>
      </dgm:t>
    </dgm:pt>
    <dgm:pt modelId="{C0B99231-90DF-4489-9F8B-D26C4E1F0E61}" type="sibTrans" cxnId="{AB45E60D-A35E-41F4-8541-BEDBA688D874}">
      <dgm:prSet/>
      <dgm:spPr/>
      <dgm:t>
        <a:bodyPr/>
        <a:lstStyle/>
        <a:p>
          <a:endParaRPr lang="fr-FR"/>
        </a:p>
      </dgm:t>
    </dgm:pt>
    <dgm:pt modelId="{49B5A98C-2355-4D3A-B053-1753ADF1FBD5}" type="pres">
      <dgm:prSet presAssocID="{93C9C413-AB1B-401F-802C-63F1F6BF1B36}" presName="Name0" presStyleCnt="0">
        <dgm:presLayoutVars>
          <dgm:dir/>
          <dgm:animLvl val="lvl"/>
          <dgm:resizeHandles val="exact"/>
        </dgm:presLayoutVars>
      </dgm:prSet>
      <dgm:spPr/>
    </dgm:pt>
    <dgm:pt modelId="{40BF64D1-E776-4DC7-8CF1-56274539B5A3}" type="pres">
      <dgm:prSet presAssocID="{F6BB574E-AD2A-4810-B5E4-2AEA612AE53D}" presName="boxAndChildren" presStyleCnt="0"/>
      <dgm:spPr/>
    </dgm:pt>
    <dgm:pt modelId="{669306AD-148E-4F46-A772-E2CF3EA2BF0F}" type="pres">
      <dgm:prSet presAssocID="{F6BB574E-AD2A-4810-B5E4-2AEA612AE53D}" presName="parentTextBox" presStyleLbl="node1" presStyleIdx="0" presStyleCnt="4"/>
      <dgm:spPr/>
    </dgm:pt>
    <dgm:pt modelId="{CE3A8531-A622-4C0B-9E98-D8447A26EE3B}" type="pres">
      <dgm:prSet presAssocID="{F6BB574E-AD2A-4810-B5E4-2AEA612AE53D}" presName="entireBox" presStyleLbl="node1" presStyleIdx="0" presStyleCnt="4"/>
      <dgm:spPr/>
    </dgm:pt>
    <dgm:pt modelId="{7481417A-A1C1-49BA-976E-4FCB9A574D90}" type="pres">
      <dgm:prSet presAssocID="{F6BB574E-AD2A-4810-B5E4-2AEA612AE53D}" presName="descendantBox" presStyleCnt="0"/>
      <dgm:spPr/>
    </dgm:pt>
    <dgm:pt modelId="{39DF37AB-B849-4019-AECF-2C486A86C42E}" type="pres">
      <dgm:prSet presAssocID="{46F32CD2-5D98-48D7-A76F-A9F6F6CF7EC8}" presName="childTextBox" presStyleLbl="fgAccFollowNode1" presStyleIdx="0" presStyleCnt="4">
        <dgm:presLayoutVars>
          <dgm:bulletEnabled val="1"/>
        </dgm:presLayoutVars>
      </dgm:prSet>
      <dgm:spPr/>
    </dgm:pt>
    <dgm:pt modelId="{7A846C39-5AB3-41A6-8EAA-85FF4CF4F8CE}" type="pres">
      <dgm:prSet presAssocID="{992FAB71-BFA7-4226-A6F8-7B3FEE57781D}" presName="sp" presStyleCnt="0"/>
      <dgm:spPr/>
    </dgm:pt>
    <dgm:pt modelId="{816F83C4-550A-499A-87FD-3E7C82660CCD}" type="pres">
      <dgm:prSet presAssocID="{CAC1A472-5B49-4F36-82C3-A73621362872}" presName="arrowAndChildren" presStyleCnt="0"/>
      <dgm:spPr/>
    </dgm:pt>
    <dgm:pt modelId="{72256F53-4052-4FDF-B528-AFD6D01AAF89}" type="pres">
      <dgm:prSet presAssocID="{CAC1A472-5B49-4F36-82C3-A73621362872}" presName="parentTextArrow" presStyleLbl="node1" presStyleIdx="0" presStyleCnt="4"/>
      <dgm:spPr/>
    </dgm:pt>
    <dgm:pt modelId="{59C9E5EF-17A6-447F-A997-4BD0F7228E5F}" type="pres">
      <dgm:prSet presAssocID="{CAC1A472-5B49-4F36-82C3-A73621362872}" presName="arrow" presStyleLbl="node1" presStyleIdx="1" presStyleCnt="4"/>
      <dgm:spPr/>
    </dgm:pt>
    <dgm:pt modelId="{C98439D7-7B2E-49D6-9318-8EA5A9FFA381}" type="pres">
      <dgm:prSet presAssocID="{CAC1A472-5B49-4F36-82C3-A73621362872}" presName="descendantArrow" presStyleCnt="0"/>
      <dgm:spPr/>
    </dgm:pt>
    <dgm:pt modelId="{D3A28EE4-66BE-468E-A8A3-E37D60ACCE13}" type="pres">
      <dgm:prSet presAssocID="{C5989B8D-4F6A-4CE9-9D9E-63364D04AF68}" presName="childTextArrow" presStyleLbl="fgAccFollowNode1" presStyleIdx="1" presStyleCnt="4">
        <dgm:presLayoutVars>
          <dgm:bulletEnabled val="1"/>
        </dgm:presLayoutVars>
      </dgm:prSet>
      <dgm:spPr/>
    </dgm:pt>
    <dgm:pt modelId="{2F2A40CF-3CE6-4142-A831-018DE41AAE5A}" type="pres">
      <dgm:prSet presAssocID="{7B89007C-3851-4ECD-AA80-2095F296D2A2}" presName="sp" presStyleCnt="0"/>
      <dgm:spPr/>
    </dgm:pt>
    <dgm:pt modelId="{5AEF9932-E71E-4EBD-A821-E0854AF8BEBB}" type="pres">
      <dgm:prSet presAssocID="{CDA5EB02-CD57-4389-9119-7B55CEED082C}" presName="arrowAndChildren" presStyleCnt="0"/>
      <dgm:spPr/>
    </dgm:pt>
    <dgm:pt modelId="{DEDBC6E7-DFD7-4D9F-B3C6-7BDD3BCB4FDA}" type="pres">
      <dgm:prSet presAssocID="{CDA5EB02-CD57-4389-9119-7B55CEED082C}" presName="parentTextArrow" presStyleLbl="node1" presStyleIdx="1" presStyleCnt="4"/>
      <dgm:spPr/>
    </dgm:pt>
    <dgm:pt modelId="{4FB2D177-D761-40AA-9F0D-4AB74E03C7A6}" type="pres">
      <dgm:prSet presAssocID="{CDA5EB02-CD57-4389-9119-7B55CEED082C}" presName="arrow" presStyleLbl="node1" presStyleIdx="2" presStyleCnt="4"/>
      <dgm:spPr/>
    </dgm:pt>
    <dgm:pt modelId="{2CC3C0B1-70E2-4115-8F6F-F5B3D65EC85A}" type="pres">
      <dgm:prSet presAssocID="{CDA5EB02-CD57-4389-9119-7B55CEED082C}" presName="descendantArrow" presStyleCnt="0"/>
      <dgm:spPr/>
    </dgm:pt>
    <dgm:pt modelId="{70CA64C9-D3B8-47E6-A88A-0E6E71A8DFB4}" type="pres">
      <dgm:prSet presAssocID="{91966D45-3794-489E-8ECE-D58E0E3A226A}" presName="childTextArrow" presStyleLbl="fgAccFollowNode1" presStyleIdx="2" presStyleCnt="4">
        <dgm:presLayoutVars>
          <dgm:bulletEnabled val="1"/>
        </dgm:presLayoutVars>
      </dgm:prSet>
      <dgm:spPr/>
    </dgm:pt>
    <dgm:pt modelId="{1589B194-F11D-4C87-8464-FD6D80E2E15D}" type="pres">
      <dgm:prSet presAssocID="{37CB1F99-BC13-40E5-A6BC-B9DF600ECB7E}" presName="sp" presStyleCnt="0"/>
      <dgm:spPr/>
    </dgm:pt>
    <dgm:pt modelId="{B2A8965B-3BE4-4F4B-9FE4-D52C97CA5A88}" type="pres">
      <dgm:prSet presAssocID="{035F5AD5-9501-48DC-8827-29C2E1E02146}" presName="arrowAndChildren" presStyleCnt="0"/>
      <dgm:spPr/>
    </dgm:pt>
    <dgm:pt modelId="{01ED2854-697E-4551-88B1-1D01E4557A95}" type="pres">
      <dgm:prSet presAssocID="{035F5AD5-9501-48DC-8827-29C2E1E02146}" presName="parentTextArrow" presStyleLbl="node1" presStyleIdx="2" presStyleCnt="4"/>
      <dgm:spPr/>
    </dgm:pt>
    <dgm:pt modelId="{9057CA45-89D8-40FF-8AE6-BE6EEB7AE26B}" type="pres">
      <dgm:prSet presAssocID="{035F5AD5-9501-48DC-8827-29C2E1E02146}" presName="arrow" presStyleLbl="node1" presStyleIdx="3" presStyleCnt="4"/>
      <dgm:spPr/>
    </dgm:pt>
    <dgm:pt modelId="{8A71D26E-168E-434E-875E-5DBCBAEE1197}" type="pres">
      <dgm:prSet presAssocID="{035F5AD5-9501-48DC-8827-29C2E1E02146}" presName="descendantArrow" presStyleCnt="0"/>
      <dgm:spPr/>
    </dgm:pt>
    <dgm:pt modelId="{6A9CE61D-8420-4770-ACC1-99E932EFCC36}" type="pres">
      <dgm:prSet presAssocID="{70FE4E39-7DF3-4FCD-BD6B-ED3ABA13A3B7}" presName="childTextArrow" presStyleLbl="fgAccFollowNode1" presStyleIdx="3" presStyleCnt="4" custScaleX="100000" custLinFactNeighborX="-932" custLinFactNeighborY="-99">
        <dgm:presLayoutVars>
          <dgm:bulletEnabled val="1"/>
        </dgm:presLayoutVars>
      </dgm:prSet>
      <dgm:spPr/>
    </dgm:pt>
  </dgm:ptLst>
  <dgm:cxnLst>
    <dgm:cxn modelId="{AB45E60D-A35E-41F4-8541-BEDBA688D874}" srcId="{F6BB574E-AD2A-4810-B5E4-2AEA612AE53D}" destId="{46F32CD2-5D98-48D7-A76F-A9F6F6CF7EC8}" srcOrd="0" destOrd="0" parTransId="{E604F8DA-5EF5-4E0E-B9D7-F22920383446}" sibTransId="{C0B99231-90DF-4489-9F8B-D26C4E1F0E61}"/>
    <dgm:cxn modelId="{D4BD941C-4DA0-4A96-9AEA-5CEFF5AC4595}" type="presOf" srcId="{CDA5EB02-CD57-4389-9119-7B55CEED082C}" destId="{DEDBC6E7-DFD7-4D9F-B3C6-7BDD3BCB4FDA}" srcOrd="0" destOrd="0" presId="urn:microsoft.com/office/officeart/2005/8/layout/process4"/>
    <dgm:cxn modelId="{E2C6421F-ED0A-41C8-839A-5613BED107CE}" type="presOf" srcId="{93C9C413-AB1B-401F-802C-63F1F6BF1B36}" destId="{49B5A98C-2355-4D3A-B053-1753ADF1FBD5}" srcOrd="0" destOrd="0" presId="urn:microsoft.com/office/officeart/2005/8/layout/process4"/>
    <dgm:cxn modelId="{EE079033-E5AC-4574-8F65-195B362197EE}" type="presOf" srcId="{F6BB574E-AD2A-4810-B5E4-2AEA612AE53D}" destId="{669306AD-148E-4F46-A772-E2CF3EA2BF0F}" srcOrd="0" destOrd="0" presId="urn:microsoft.com/office/officeart/2005/8/layout/process4"/>
    <dgm:cxn modelId="{C6C0643A-AE36-4877-BA82-AA48719AA847}" type="presOf" srcId="{035F5AD5-9501-48DC-8827-29C2E1E02146}" destId="{9057CA45-89D8-40FF-8AE6-BE6EEB7AE26B}" srcOrd="1" destOrd="0" presId="urn:microsoft.com/office/officeart/2005/8/layout/process4"/>
    <dgm:cxn modelId="{663EE83E-D499-4B97-8749-4B46BB0C00CA}" srcId="{93C9C413-AB1B-401F-802C-63F1F6BF1B36}" destId="{035F5AD5-9501-48DC-8827-29C2E1E02146}" srcOrd="0" destOrd="0" parTransId="{25997C5D-A8F6-4500-BD94-7C4B7D9ACD51}" sibTransId="{37CB1F99-BC13-40E5-A6BC-B9DF600ECB7E}"/>
    <dgm:cxn modelId="{6B29E963-023A-4B66-B957-E21CE2134908}" srcId="{93C9C413-AB1B-401F-802C-63F1F6BF1B36}" destId="{F6BB574E-AD2A-4810-B5E4-2AEA612AE53D}" srcOrd="3" destOrd="0" parTransId="{3F9F1488-5D0E-4C6D-8410-D8F5619531F7}" sibTransId="{3CE67623-5934-484C-A774-6B2C62A25BDE}"/>
    <dgm:cxn modelId="{8E807A45-6313-4EA4-A928-CCEF4393500D}" type="presOf" srcId="{91966D45-3794-489E-8ECE-D58E0E3A226A}" destId="{70CA64C9-D3B8-47E6-A88A-0E6E71A8DFB4}" srcOrd="0" destOrd="0" presId="urn:microsoft.com/office/officeart/2005/8/layout/process4"/>
    <dgm:cxn modelId="{C777006A-C7B7-424D-A889-4A31B3B5D5BC}" srcId="{93C9C413-AB1B-401F-802C-63F1F6BF1B36}" destId="{CDA5EB02-CD57-4389-9119-7B55CEED082C}" srcOrd="1" destOrd="0" parTransId="{2B9916F0-E4CE-4AD8-959B-A472ECD3488A}" sibTransId="{7B89007C-3851-4ECD-AA80-2095F296D2A2}"/>
    <dgm:cxn modelId="{D3309C4A-2926-4337-97A1-E3755B977251}" type="presOf" srcId="{46F32CD2-5D98-48D7-A76F-A9F6F6CF7EC8}" destId="{39DF37AB-B849-4019-AECF-2C486A86C42E}" srcOrd="0" destOrd="0" presId="urn:microsoft.com/office/officeart/2005/8/layout/process4"/>
    <dgm:cxn modelId="{86166473-DA9D-434D-8EFF-C08D15F91033}" type="presOf" srcId="{70FE4E39-7DF3-4FCD-BD6B-ED3ABA13A3B7}" destId="{6A9CE61D-8420-4770-ACC1-99E932EFCC36}" srcOrd="0" destOrd="0" presId="urn:microsoft.com/office/officeart/2005/8/layout/process4"/>
    <dgm:cxn modelId="{3F8FE87E-1533-4B2A-92A3-F1E125A7B7B7}" type="presOf" srcId="{C5989B8D-4F6A-4CE9-9D9E-63364D04AF68}" destId="{D3A28EE4-66BE-468E-A8A3-E37D60ACCE13}" srcOrd="0" destOrd="0" presId="urn:microsoft.com/office/officeart/2005/8/layout/process4"/>
    <dgm:cxn modelId="{66E5EB99-A571-4AA5-87A1-BCAB37BB64E5}" type="presOf" srcId="{035F5AD5-9501-48DC-8827-29C2E1E02146}" destId="{01ED2854-697E-4551-88B1-1D01E4557A95}" srcOrd="0" destOrd="0" presId="urn:microsoft.com/office/officeart/2005/8/layout/process4"/>
    <dgm:cxn modelId="{BCCCA09E-AD4C-4D25-913E-2CC707586D34}" srcId="{93C9C413-AB1B-401F-802C-63F1F6BF1B36}" destId="{CAC1A472-5B49-4F36-82C3-A73621362872}" srcOrd="2" destOrd="0" parTransId="{D619C971-82F1-4C2D-8E98-644E623C94C4}" sibTransId="{992FAB71-BFA7-4226-A6F8-7B3FEE57781D}"/>
    <dgm:cxn modelId="{1DF62BAD-15DE-4848-A1C9-6336EEBDF93F}" type="presOf" srcId="{CAC1A472-5B49-4F36-82C3-A73621362872}" destId="{59C9E5EF-17A6-447F-A997-4BD0F7228E5F}" srcOrd="1" destOrd="0" presId="urn:microsoft.com/office/officeart/2005/8/layout/process4"/>
    <dgm:cxn modelId="{5EC0DBCF-12F9-4F71-8314-0B781BC8ADFC}" srcId="{035F5AD5-9501-48DC-8827-29C2E1E02146}" destId="{70FE4E39-7DF3-4FCD-BD6B-ED3ABA13A3B7}" srcOrd="0" destOrd="0" parTransId="{D5E03C25-2EE0-402D-84B3-B1E765AB0048}" sibTransId="{6611F9AD-7B78-43F5-B51B-2A4AE452BF9E}"/>
    <dgm:cxn modelId="{648044D2-BCE1-48ED-8D31-C6E0EFD28177}" srcId="{CDA5EB02-CD57-4389-9119-7B55CEED082C}" destId="{91966D45-3794-489E-8ECE-D58E0E3A226A}" srcOrd="0" destOrd="0" parTransId="{A3F2AD8D-5396-4719-B5D1-7AEB016E9F03}" sibTransId="{F1EE8F44-2B76-407F-A0F7-C0674E2532BB}"/>
    <dgm:cxn modelId="{661BB7DD-AF5B-40B6-8A4F-CBF7320622FB}" type="presOf" srcId="{CDA5EB02-CD57-4389-9119-7B55CEED082C}" destId="{4FB2D177-D761-40AA-9F0D-4AB74E03C7A6}" srcOrd="1" destOrd="0" presId="urn:microsoft.com/office/officeart/2005/8/layout/process4"/>
    <dgm:cxn modelId="{ABBCBBE8-1107-487F-8788-14EB9002B811}" type="presOf" srcId="{F6BB574E-AD2A-4810-B5E4-2AEA612AE53D}" destId="{CE3A8531-A622-4C0B-9E98-D8447A26EE3B}" srcOrd="1" destOrd="0" presId="urn:microsoft.com/office/officeart/2005/8/layout/process4"/>
    <dgm:cxn modelId="{D050F6EA-19A9-4CDC-AA04-CD9E14775512}" type="presOf" srcId="{CAC1A472-5B49-4F36-82C3-A73621362872}" destId="{72256F53-4052-4FDF-B528-AFD6D01AAF89}" srcOrd="0" destOrd="0" presId="urn:microsoft.com/office/officeart/2005/8/layout/process4"/>
    <dgm:cxn modelId="{D66D58F4-FE1A-4C0B-8347-59BB66C13FC5}" srcId="{CAC1A472-5B49-4F36-82C3-A73621362872}" destId="{C5989B8D-4F6A-4CE9-9D9E-63364D04AF68}" srcOrd="0" destOrd="0" parTransId="{99F4DA78-43B7-4759-AAB7-3F637DE07868}" sibTransId="{29C2952F-0CC2-490D-9A2A-5FFF07ED09DE}"/>
    <dgm:cxn modelId="{7424AA86-AACB-48F7-BFE9-10C179BF8E93}" type="presParOf" srcId="{49B5A98C-2355-4D3A-B053-1753ADF1FBD5}" destId="{40BF64D1-E776-4DC7-8CF1-56274539B5A3}" srcOrd="0" destOrd="0" presId="urn:microsoft.com/office/officeart/2005/8/layout/process4"/>
    <dgm:cxn modelId="{BF5CACCC-3252-4BE3-AB67-9D0501FE1EE0}" type="presParOf" srcId="{40BF64D1-E776-4DC7-8CF1-56274539B5A3}" destId="{669306AD-148E-4F46-A772-E2CF3EA2BF0F}" srcOrd="0" destOrd="0" presId="urn:microsoft.com/office/officeart/2005/8/layout/process4"/>
    <dgm:cxn modelId="{06E6FE5A-E7B5-49EB-AB5D-4E40104288D9}" type="presParOf" srcId="{40BF64D1-E776-4DC7-8CF1-56274539B5A3}" destId="{CE3A8531-A622-4C0B-9E98-D8447A26EE3B}" srcOrd="1" destOrd="0" presId="urn:microsoft.com/office/officeart/2005/8/layout/process4"/>
    <dgm:cxn modelId="{7B701760-9143-4D1E-A9D7-122CB68B7833}" type="presParOf" srcId="{40BF64D1-E776-4DC7-8CF1-56274539B5A3}" destId="{7481417A-A1C1-49BA-976E-4FCB9A574D90}" srcOrd="2" destOrd="0" presId="urn:microsoft.com/office/officeart/2005/8/layout/process4"/>
    <dgm:cxn modelId="{9688576C-7932-40CA-9750-48906524882A}" type="presParOf" srcId="{7481417A-A1C1-49BA-976E-4FCB9A574D90}" destId="{39DF37AB-B849-4019-AECF-2C486A86C42E}" srcOrd="0" destOrd="0" presId="urn:microsoft.com/office/officeart/2005/8/layout/process4"/>
    <dgm:cxn modelId="{ABB31FBB-324E-47D6-88CA-8E10EDABFC29}" type="presParOf" srcId="{49B5A98C-2355-4D3A-B053-1753ADF1FBD5}" destId="{7A846C39-5AB3-41A6-8EAA-85FF4CF4F8CE}" srcOrd="1" destOrd="0" presId="urn:microsoft.com/office/officeart/2005/8/layout/process4"/>
    <dgm:cxn modelId="{0EFCC71F-BA8B-413B-B56C-05B63A5992C2}" type="presParOf" srcId="{49B5A98C-2355-4D3A-B053-1753ADF1FBD5}" destId="{816F83C4-550A-499A-87FD-3E7C82660CCD}" srcOrd="2" destOrd="0" presId="urn:microsoft.com/office/officeart/2005/8/layout/process4"/>
    <dgm:cxn modelId="{B2371DF8-D857-429B-9681-366ADFCB825B}" type="presParOf" srcId="{816F83C4-550A-499A-87FD-3E7C82660CCD}" destId="{72256F53-4052-4FDF-B528-AFD6D01AAF89}" srcOrd="0" destOrd="0" presId="urn:microsoft.com/office/officeart/2005/8/layout/process4"/>
    <dgm:cxn modelId="{A230DA6F-38AB-4D2D-AEA3-2F22AF1683C0}" type="presParOf" srcId="{816F83C4-550A-499A-87FD-3E7C82660CCD}" destId="{59C9E5EF-17A6-447F-A997-4BD0F7228E5F}" srcOrd="1" destOrd="0" presId="urn:microsoft.com/office/officeart/2005/8/layout/process4"/>
    <dgm:cxn modelId="{AEF159CA-5FED-4FED-B2BC-DCBC49CAA738}" type="presParOf" srcId="{816F83C4-550A-499A-87FD-3E7C82660CCD}" destId="{C98439D7-7B2E-49D6-9318-8EA5A9FFA381}" srcOrd="2" destOrd="0" presId="urn:microsoft.com/office/officeart/2005/8/layout/process4"/>
    <dgm:cxn modelId="{DF02545C-904A-4F1A-8E5C-131562067D55}" type="presParOf" srcId="{C98439D7-7B2E-49D6-9318-8EA5A9FFA381}" destId="{D3A28EE4-66BE-468E-A8A3-E37D60ACCE13}" srcOrd="0" destOrd="0" presId="urn:microsoft.com/office/officeart/2005/8/layout/process4"/>
    <dgm:cxn modelId="{41F29159-0ACE-4979-AC42-764A4A0A8BB2}" type="presParOf" srcId="{49B5A98C-2355-4D3A-B053-1753ADF1FBD5}" destId="{2F2A40CF-3CE6-4142-A831-018DE41AAE5A}" srcOrd="3" destOrd="0" presId="urn:microsoft.com/office/officeart/2005/8/layout/process4"/>
    <dgm:cxn modelId="{6A9D9FCA-F8BA-48A1-BE35-EF1A881B6152}" type="presParOf" srcId="{49B5A98C-2355-4D3A-B053-1753ADF1FBD5}" destId="{5AEF9932-E71E-4EBD-A821-E0854AF8BEBB}" srcOrd="4" destOrd="0" presId="urn:microsoft.com/office/officeart/2005/8/layout/process4"/>
    <dgm:cxn modelId="{DE66AA17-A952-4D29-BD8A-538247201A75}" type="presParOf" srcId="{5AEF9932-E71E-4EBD-A821-E0854AF8BEBB}" destId="{DEDBC6E7-DFD7-4D9F-B3C6-7BDD3BCB4FDA}" srcOrd="0" destOrd="0" presId="urn:microsoft.com/office/officeart/2005/8/layout/process4"/>
    <dgm:cxn modelId="{73BAF8D7-0034-4996-B80E-C7C75DFA467A}" type="presParOf" srcId="{5AEF9932-E71E-4EBD-A821-E0854AF8BEBB}" destId="{4FB2D177-D761-40AA-9F0D-4AB74E03C7A6}" srcOrd="1" destOrd="0" presId="urn:microsoft.com/office/officeart/2005/8/layout/process4"/>
    <dgm:cxn modelId="{C265955A-A118-445B-B7AD-E8A56C4C0EB2}" type="presParOf" srcId="{5AEF9932-E71E-4EBD-A821-E0854AF8BEBB}" destId="{2CC3C0B1-70E2-4115-8F6F-F5B3D65EC85A}" srcOrd="2" destOrd="0" presId="urn:microsoft.com/office/officeart/2005/8/layout/process4"/>
    <dgm:cxn modelId="{A8C23BCC-66D8-46D3-A176-A3F705A381A4}" type="presParOf" srcId="{2CC3C0B1-70E2-4115-8F6F-F5B3D65EC85A}" destId="{70CA64C9-D3B8-47E6-A88A-0E6E71A8DFB4}" srcOrd="0" destOrd="0" presId="urn:microsoft.com/office/officeart/2005/8/layout/process4"/>
    <dgm:cxn modelId="{76FA53DB-7BFF-43F6-B5AA-A3CB84D190FA}" type="presParOf" srcId="{49B5A98C-2355-4D3A-B053-1753ADF1FBD5}" destId="{1589B194-F11D-4C87-8464-FD6D80E2E15D}" srcOrd="5" destOrd="0" presId="urn:microsoft.com/office/officeart/2005/8/layout/process4"/>
    <dgm:cxn modelId="{40D3F6F0-9355-4325-AA02-5D17F8DA6395}" type="presParOf" srcId="{49B5A98C-2355-4D3A-B053-1753ADF1FBD5}" destId="{B2A8965B-3BE4-4F4B-9FE4-D52C97CA5A88}" srcOrd="6" destOrd="0" presId="urn:microsoft.com/office/officeart/2005/8/layout/process4"/>
    <dgm:cxn modelId="{486D57F0-08C7-4BDC-9640-4C6147AC72C8}" type="presParOf" srcId="{B2A8965B-3BE4-4F4B-9FE4-D52C97CA5A88}" destId="{01ED2854-697E-4551-88B1-1D01E4557A95}" srcOrd="0" destOrd="0" presId="urn:microsoft.com/office/officeart/2005/8/layout/process4"/>
    <dgm:cxn modelId="{5C014499-6336-4359-B63C-5494E46D8738}" type="presParOf" srcId="{B2A8965B-3BE4-4F4B-9FE4-D52C97CA5A88}" destId="{9057CA45-89D8-40FF-8AE6-BE6EEB7AE26B}" srcOrd="1" destOrd="0" presId="urn:microsoft.com/office/officeart/2005/8/layout/process4"/>
    <dgm:cxn modelId="{727B0A2D-4275-4B18-B44C-439E1093DB2C}" type="presParOf" srcId="{B2A8965B-3BE4-4F4B-9FE4-D52C97CA5A88}" destId="{8A71D26E-168E-434E-875E-5DBCBAEE1197}" srcOrd="2" destOrd="0" presId="urn:microsoft.com/office/officeart/2005/8/layout/process4"/>
    <dgm:cxn modelId="{F0AE926E-EF98-4F2A-989B-91D3F1CD8DF4}" type="presParOf" srcId="{8A71D26E-168E-434E-875E-5DBCBAEE1197}" destId="{6A9CE61D-8420-4770-ACC1-99E932EFCC3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BDFAB8-F84E-46CC-B32A-A6A1C793BEBD}" type="doc">
      <dgm:prSet loTypeId="urn:microsoft.com/office/officeart/2005/8/layout/hProcess1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5A57275B-9ECC-4DA1-9CA8-95182F540855}">
      <dgm:prSet phldrT="[Texte]" custT="1"/>
      <dgm:spPr/>
      <dgm:t>
        <a:bodyPr/>
        <a:lstStyle/>
        <a:p>
          <a:r>
            <a:rPr lang="fr-FR" sz="1600" b="1" i="0" dirty="0">
              <a:solidFill>
                <a:schemeClr val="tx2"/>
              </a:solidFill>
            </a:rPr>
            <a:t>Doctorant</a:t>
          </a:r>
          <a:r>
            <a:rPr lang="fr-FR" sz="1600" dirty="0"/>
            <a:t> demande de soutenance + dépôt manuscrit</a:t>
          </a:r>
        </a:p>
      </dgm:t>
    </dgm:pt>
    <dgm:pt modelId="{E941E238-5B5F-4363-BB13-7E611E94FBBB}" type="parTrans" cxnId="{C654AAC5-7D7F-4759-9094-A71408848D5A}">
      <dgm:prSet/>
      <dgm:spPr/>
      <dgm:t>
        <a:bodyPr/>
        <a:lstStyle/>
        <a:p>
          <a:endParaRPr lang="fr-FR"/>
        </a:p>
      </dgm:t>
    </dgm:pt>
    <dgm:pt modelId="{1DC6A573-21FC-4730-8732-2D6BF2AFE34E}" type="sibTrans" cxnId="{C654AAC5-7D7F-4759-9094-A71408848D5A}">
      <dgm:prSet/>
      <dgm:spPr/>
      <dgm:t>
        <a:bodyPr/>
        <a:lstStyle/>
        <a:p>
          <a:endParaRPr lang="fr-FR"/>
        </a:p>
      </dgm:t>
    </dgm:pt>
    <dgm:pt modelId="{CD86234C-B0FF-4ACA-89F2-BD817556EDBC}">
      <dgm:prSet phldrT="[Texte]" custT="1"/>
      <dgm:spPr/>
      <dgm:t>
        <a:bodyPr/>
        <a:lstStyle/>
        <a:p>
          <a:r>
            <a:rPr lang="fr-FR" sz="1600" b="1" dirty="0">
              <a:solidFill>
                <a:schemeClr val="tx2"/>
              </a:solidFill>
            </a:rPr>
            <a:t>Direction ED </a:t>
          </a:r>
          <a:r>
            <a:rPr lang="fr-FR" sz="1600" dirty="0"/>
            <a:t>Avis</a:t>
          </a:r>
        </a:p>
      </dgm:t>
    </dgm:pt>
    <dgm:pt modelId="{871A6E31-964B-4487-9960-A53DDF6D4E40}" type="parTrans" cxnId="{BBA4A67D-703E-4B7D-AC3B-1CE716BBA2C9}">
      <dgm:prSet/>
      <dgm:spPr/>
      <dgm:t>
        <a:bodyPr/>
        <a:lstStyle/>
        <a:p>
          <a:endParaRPr lang="fr-FR"/>
        </a:p>
      </dgm:t>
    </dgm:pt>
    <dgm:pt modelId="{01CC11C7-03BE-4B2E-A6AA-07B6F59F93C5}" type="sibTrans" cxnId="{BBA4A67D-703E-4B7D-AC3B-1CE716BBA2C9}">
      <dgm:prSet/>
      <dgm:spPr/>
      <dgm:t>
        <a:bodyPr/>
        <a:lstStyle/>
        <a:p>
          <a:endParaRPr lang="fr-FR"/>
        </a:p>
      </dgm:t>
    </dgm:pt>
    <dgm:pt modelId="{F5179C47-6EB7-4119-8D16-FAA051544071}">
      <dgm:prSet phldrT="[Texte]" custT="1"/>
      <dgm:spPr/>
      <dgm:t>
        <a:bodyPr/>
        <a:lstStyle/>
        <a:p>
          <a:r>
            <a:rPr lang="fr-FR" sz="1600" b="1" dirty="0">
              <a:solidFill>
                <a:schemeClr val="tx2"/>
              </a:solidFill>
            </a:rPr>
            <a:t>Chef </a:t>
          </a:r>
          <a:r>
            <a:rPr lang="fr-FR" sz="1600" b="1" dirty="0" err="1">
              <a:solidFill>
                <a:schemeClr val="tx2"/>
              </a:solidFill>
            </a:rPr>
            <a:t>étab</a:t>
          </a:r>
          <a:r>
            <a:rPr lang="fr-FR" sz="1600" b="1" dirty="0">
              <a:solidFill>
                <a:schemeClr val="tx2"/>
              </a:solidFill>
            </a:rPr>
            <a:t>.</a:t>
          </a:r>
          <a:r>
            <a:rPr lang="fr-FR" sz="1600" dirty="0"/>
            <a:t> Désignation des rapporteurs</a:t>
          </a:r>
        </a:p>
      </dgm:t>
    </dgm:pt>
    <dgm:pt modelId="{8C3D3E32-0889-48AE-BE50-BC4651BBA39F}" type="parTrans" cxnId="{4077D910-2FA4-4F3A-8ED7-97B8F6C12F70}">
      <dgm:prSet/>
      <dgm:spPr/>
      <dgm:t>
        <a:bodyPr/>
        <a:lstStyle/>
        <a:p>
          <a:endParaRPr lang="fr-FR"/>
        </a:p>
      </dgm:t>
    </dgm:pt>
    <dgm:pt modelId="{8DF78E4B-16BA-474B-B63F-D74D56ED8581}" type="sibTrans" cxnId="{4077D910-2FA4-4F3A-8ED7-97B8F6C12F70}">
      <dgm:prSet/>
      <dgm:spPr/>
      <dgm:t>
        <a:bodyPr/>
        <a:lstStyle/>
        <a:p>
          <a:endParaRPr lang="fr-FR"/>
        </a:p>
      </dgm:t>
    </dgm:pt>
    <dgm:pt modelId="{6D950CFD-F06C-4327-98FB-04FD8A7BB63E}">
      <dgm:prSet phldrT="[Texte]" custT="1"/>
      <dgm:spPr/>
      <dgm:t>
        <a:bodyPr/>
        <a:lstStyle/>
        <a:p>
          <a:r>
            <a:rPr lang="fr-FR" sz="1600" b="1" dirty="0">
              <a:solidFill>
                <a:schemeClr val="tx2"/>
              </a:solidFill>
            </a:rPr>
            <a:t>Rapporteurs</a:t>
          </a:r>
          <a:r>
            <a:rPr lang="fr-FR" sz="1600" dirty="0"/>
            <a:t> Dépôt des rapports</a:t>
          </a:r>
        </a:p>
      </dgm:t>
    </dgm:pt>
    <dgm:pt modelId="{0C3CAFD6-FC78-4A10-9AC0-AD6004B967BE}" type="parTrans" cxnId="{3194A223-63CC-4027-8494-67C304B1B00C}">
      <dgm:prSet/>
      <dgm:spPr/>
      <dgm:t>
        <a:bodyPr/>
        <a:lstStyle/>
        <a:p>
          <a:endParaRPr lang="fr-FR"/>
        </a:p>
      </dgm:t>
    </dgm:pt>
    <dgm:pt modelId="{30241CD7-17EB-4668-A552-569D386F1DA5}" type="sibTrans" cxnId="{3194A223-63CC-4027-8494-67C304B1B00C}">
      <dgm:prSet/>
      <dgm:spPr/>
      <dgm:t>
        <a:bodyPr/>
        <a:lstStyle/>
        <a:p>
          <a:endParaRPr lang="fr-FR"/>
        </a:p>
      </dgm:t>
    </dgm:pt>
    <dgm:pt modelId="{AAC8A996-DDF2-4B0B-ADB1-BBCC140BCC3E}">
      <dgm:prSet phldrT="[Texte]" custT="1"/>
      <dgm:spPr/>
      <dgm:t>
        <a:bodyPr lIns="36000" rIns="36000"/>
        <a:lstStyle/>
        <a:p>
          <a:r>
            <a:rPr lang="fr-FR" sz="1600" b="1" dirty="0">
              <a:solidFill>
                <a:schemeClr val="tx2"/>
              </a:solidFill>
            </a:rPr>
            <a:t>Chef </a:t>
          </a:r>
          <a:r>
            <a:rPr lang="fr-FR" sz="1600" b="1" dirty="0" err="1">
              <a:solidFill>
                <a:schemeClr val="tx2"/>
              </a:solidFill>
            </a:rPr>
            <a:t>étab</a:t>
          </a:r>
          <a:r>
            <a:rPr lang="fr-FR" sz="1600" b="1" dirty="0">
              <a:solidFill>
                <a:schemeClr val="tx2"/>
              </a:solidFill>
            </a:rPr>
            <a:t>. </a:t>
          </a:r>
          <a:r>
            <a:rPr lang="fr-FR" sz="1600" b="0" dirty="0">
              <a:solidFill>
                <a:schemeClr val="tx1"/>
              </a:solidFill>
            </a:rPr>
            <a:t>Décision d’a</a:t>
          </a:r>
          <a:r>
            <a:rPr lang="fr-FR" sz="1600" dirty="0"/>
            <a:t>utorisation de soutenance</a:t>
          </a:r>
        </a:p>
      </dgm:t>
    </dgm:pt>
    <dgm:pt modelId="{EB322D88-2DA4-442C-B645-FA81A317B2C6}" type="parTrans" cxnId="{EDBAB983-818B-44D6-9310-A6B66AE4A824}">
      <dgm:prSet/>
      <dgm:spPr/>
      <dgm:t>
        <a:bodyPr/>
        <a:lstStyle/>
        <a:p>
          <a:endParaRPr lang="fr-FR"/>
        </a:p>
      </dgm:t>
    </dgm:pt>
    <dgm:pt modelId="{1A2DBDB5-A3FE-4BE9-8D76-551211D7A1C5}" type="sibTrans" cxnId="{EDBAB983-818B-44D6-9310-A6B66AE4A824}">
      <dgm:prSet/>
      <dgm:spPr/>
      <dgm:t>
        <a:bodyPr/>
        <a:lstStyle/>
        <a:p>
          <a:endParaRPr lang="fr-FR"/>
        </a:p>
      </dgm:t>
    </dgm:pt>
    <dgm:pt modelId="{5A990188-4B75-492B-80F2-237591137183}">
      <dgm:prSet phldrT="[Texte]" custT="1"/>
      <dgm:spPr/>
      <dgm:t>
        <a:bodyPr/>
        <a:lstStyle/>
        <a:p>
          <a:r>
            <a:rPr lang="fr-FR" sz="1600" b="1" dirty="0">
              <a:solidFill>
                <a:schemeClr val="tx2"/>
              </a:solidFill>
            </a:rPr>
            <a:t>Direction de thèse</a:t>
          </a:r>
          <a:r>
            <a:rPr lang="fr-FR" sz="1600" dirty="0"/>
            <a:t>       Avis + dépôt rapport anti-plagiat</a:t>
          </a:r>
        </a:p>
      </dgm:t>
    </dgm:pt>
    <dgm:pt modelId="{C639036C-7229-41DA-9326-4DD5472021A4}" type="sibTrans" cxnId="{ECCC57CD-47F3-46D3-B49A-7223FB4982F6}">
      <dgm:prSet/>
      <dgm:spPr/>
      <dgm:t>
        <a:bodyPr/>
        <a:lstStyle/>
        <a:p>
          <a:endParaRPr lang="fr-FR"/>
        </a:p>
      </dgm:t>
    </dgm:pt>
    <dgm:pt modelId="{2C5EC302-35A4-49ED-BE84-0E3024C78708}" type="parTrans" cxnId="{ECCC57CD-47F3-46D3-B49A-7223FB4982F6}">
      <dgm:prSet/>
      <dgm:spPr/>
      <dgm:t>
        <a:bodyPr/>
        <a:lstStyle/>
        <a:p>
          <a:endParaRPr lang="fr-FR"/>
        </a:p>
      </dgm:t>
    </dgm:pt>
    <dgm:pt modelId="{2D1E1058-F867-4EFC-90AD-5FE734203452}" type="pres">
      <dgm:prSet presAssocID="{27BDFAB8-F84E-46CC-B32A-A6A1C793BEBD}" presName="Name0" presStyleCnt="0">
        <dgm:presLayoutVars>
          <dgm:dir/>
          <dgm:resizeHandles val="exact"/>
        </dgm:presLayoutVars>
      </dgm:prSet>
      <dgm:spPr/>
    </dgm:pt>
    <dgm:pt modelId="{5B774B56-A72C-42A1-9CC5-64C7E1C7159B}" type="pres">
      <dgm:prSet presAssocID="{27BDFAB8-F84E-46CC-B32A-A6A1C793BEBD}" presName="arrow" presStyleLbl="bgShp" presStyleIdx="0" presStyleCnt="1"/>
      <dgm:spPr/>
    </dgm:pt>
    <dgm:pt modelId="{B473AF0A-A99E-4B6C-AAD9-5855788753D3}" type="pres">
      <dgm:prSet presAssocID="{27BDFAB8-F84E-46CC-B32A-A6A1C793BEBD}" presName="points" presStyleCnt="0"/>
      <dgm:spPr/>
    </dgm:pt>
    <dgm:pt modelId="{E4C92EAE-530A-4B6B-AFC1-11CB4A945C6C}" type="pres">
      <dgm:prSet presAssocID="{5A57275B-9ECC-4DA1-9CA8-95182F540855}" presName="compositeA" presStyleCnt="0"/>
      <dgm:spPr/>
    </dgm:pt>
    <dgm:pt modelId="{81D237C5-3181-48C2-AB49-11500AC315C7}" type="pres">
      <dgm:prSet presAssocID="{5A57275B-9ECC-4DA1-9CA8-95182F540855}" presName="textA" presStyleLbl="revTx" presStyleIdx="0" presStyleCnt="6">
        <dgm:presLayoutVars>
          <dgm:bulletEnabled val="1"/>
        </dgm:presLayoutVars>
      </dgm:prSet>
      <dgm:spPr/>
    </dgm:pt>
    <dgm:pt modelId="{8576FA20-8F3F-4EC4-B8AF-3CA9821358B2}" type="pres">
      <dgm:prSet presAssocID="{5A57275B-9ECC-4DA1-9CA8-95182F540855}" presName="circleA" presStyleLbl="node1" presStyleIdx="0" presStyleCnt="6"/>
      <dgm:spPr/>
    </dgm:pt>
    <dgm:pt modelId="{0E7F7557-717A-4006-9C0B-AAA8F94E61EE}" type="pres">
      <dgm:prSet presAssocID="{5A57275B-9ECC-4DA1-9CA8-95182F540855}" presName="spaceA" presStyleCnt="0"/>
      <dgm:spPr/>
    </dgm:pt>
    <dgm:pt modelId="{4336DA09-A610-4273-9382-C150C3A87658}" type="pres">
      <dgm:prSet presAssocID="{1DC6A573-21FC-4730-8732-2D6BF2AFE34E}" presName="space" presStyleCnt="0"/>
      <dgm:spPr/>
    </dgm:pt>
    <dgm:pt modelId="{E12B2680-1564-47CF-B99D-C66816C67A72}" type="pres">
      <dgm:prSet presAssocID="{5A990188-4B75-492B-80F2-237591137183}" presName="compositeB" presStyleCnt="0"/>
      <dgm:spPr/>
    </dgm:pt>
    <dgm:pt modelId="{B0B28439-67C3-4DCF-BDAC-964E4D3CFA4E}" type="pres">
      <dgm:prSet presAssocID="{5A990188-4B75-492B-80F2-237591137183}" presName="textB" presStyleLbl="revTx" presStyleIdx="1" presStyleCnt="6">
        <dgm:presLayoutVars>
          <dgm:bulletEnabled val="1"/>
        </dgm:presLayoutVars>
      </dgm:prSet>
      <dgm:spPr/>
    </dgm:pt>
    <dgm:pt modelId="{980872CC-C58A-43BD-949D-A59F68B64C8E}" type="pres">
      <dgm:prSet presAssocID="{5A990188-4B75-492B-80F2-237591137183}" presName="circleB" presStyleLbl="node1" presStyleIdx="1" presStyleCnt="6"/>
      <dgm:spPr/>
    </dgm:pt>
    <dgm:pt modelId="{442BF471-6E9F-4CC5-BEA3-B97FD248DB7E}" type="pres">
      <dgm:prSet presAssocID="{5A990188-4B75-492B-80F2-237591137183}" presName="spaceB" presStyleCnt="0"/>
      <dgm:spPr/>
    </dgm:pt>
    <dgm:pt modelId="{B5CE851E-FB91-41CE-B573-B1CC8B8977BB}" type="pres">
      <dgm:prSet presAssocID="{C639036C-7229-41DA-9326-4DD5472021A4}" presName="space" presStyleCnt="0"/>
      <dgm:spPr/>
    </dgm:pt>
    <dgm:pt modelId="{2857491F-F3D2-4CBE-9F6D-18D13188B23E}" type="pres">
      <dgm:prSet presAssocID="{CD86234C-B0FF-4ACA-89F2-BD817556EDBC}" presName="compositeA" presStyleCnt="0"/>
      <dgm:spPr/>
    </dgm:pt>
    <dgm:pt modelId="{37F621E2-DA68-430B-9F81-F49742F96255}" type="pres">
      <dgm:prSet presAssocID="{CD86234C-B0FF-4ACA-89F2-BD817556EDBC}" presName="textA" presStyleLbl="revTx" presStyleIdx="2" presStyleCnt="6">
        <dgm:presLayoutVars>
          <dgm:bulletEnabled val="1"/>
        </dgm:presLayoutVars>
      </dgm:prSet>
      <dgm:spPr/>
    </dgm:pt>
    <dgm:pt modelId="{F37FA10B-B6D1-4B46-9178-EEDEDDA09BDF}" type="pres">
      <dgm:prSet presAssocID="{CD86234C-B0FF-4ACA-89F2-BD817556EDBC}" presName="circleA" presStyleLbl="node1" presStyleIdx="2" presStyleCnt="6"/>
      <dgm:spPr/>
    </dgm:pt>
    <dgm:pt modelId="{D3D593E9-2358-4A5D-9255-A13E8A5D6670}" type="pres">
      <dgm:prSet presAssocID="{CD86234C-B0FF-4ACA-89F2-BD817556EDBC}" presName="spaceA" presStyleCnt="0"/>
      <dgm:spPr/>
    </dgm:pt>
    <dgm:pt modelId="{8E6B556A-D786-4F64-B412-2F72EDACEA06}" type="pres">
      <dgm:prSet presAssocID="{01CC11C7-03BE-4B2E-A6AA-07B6F59F93C5}" presName="space" presStyleCnt="0"/>
      <dgm:spPr/>
    </dgm:pt>
    <dgm:pt modelId="{21668C18-A3FB-4C34-B2EC-7DD316BFA6E8}" type="pres">
      <dgm:prSet presAssocID="{F5179C47-6EB7-4119-8D16-FAA051544071}" presName="compositeB" presStyleCnt="0"/>
      <dgm:spPr/>
    </dgm:pt>
    <dgm:pt modelId="{5D7D076C-C628-4710-8B6B-6F0D2D96AEE4}" type="pres">
      <dgm:prSet presAssocID="{F5179C47-6EB7-4119-8D16-FAA051544071}" presName="textB" presStyleLbl="revTx" presStyleIdx="3" presStyleCnt="6">
        <dgm:presLayoutVars>
          <dgm:bulletEnabled val="1"/>
        </dgm:presLayoutVars>
      </dgm:prSet>
      <dgm:spPr/>
    </dgm:pt>
    <dgm:pt modelId="{9A603412-278E-4F4A-8B75-B8D51E0A5366}" type="pres">
      <dgm:prSet presAssocID="{F5179C47-6EB7-4119-8D16-FAA051544071}" presName="circleB" presStyleLbl="node1" presStyleIdx="3" presStyleCnt="6"/>
      <dgm:spPr/>
    </dgm:pt>
    <dgm:pt modelId="{9A54143A-3E19-4067-8967-6386DCD7CEA4}" type="pres">
      <dgm:prSet presAssocID="{F5179C47-6EB7-4119-8D16-FAA051544071}" presName="spaceB" presStyleCnt="0"/>
      <dgm:spPr/>
    </dgm:pt>
    <dgm:pt modelId="{208DF41F-F0F6-438E-9A03-EC361C605292}" type="pres">
      <dgm:prSet presAssocID="{8DF78E4B-16BA-474B-B63F-D74D56ED8581}" presName="space" presStyleCnt="0"/>
      <dgm:spPr/>
    </dgm:pt>
    <dgm:pt modelId="{ABD4EF51-C06C-4387-BC86-37EFA8C4B273}" type="pres">
      <dgm:prSet presAssocID="{6D950CFD-F06C-4327-98FB-04FD8A7BB63E}" presName="compositeA" presStyleCnt="0"/>
      <dgm:spPr/>
    </dgm:pt>
    <dgm:pt modelId="{7FA01C36-5F18-4A57-BF42-C25290700F1D}" type="pres">
      <dgm:prSet presAssocID="{6D950CFD-F06C-4327-98FB-04FD8A7BB63E}" presName="textA" presStyleLbl="revTx" presStyleIdx="4" presStyleCnt="6">
        <dgm:presLayoutVars>
          <dgm:bulletEnabled val="1"/>
        </dgm:presLayoutVars>
      </dgm:prSet>
      <dgm:spPr/>
    </dgm:pt>
    <dgm:pt modelId="{C0927DD0-8A33-457B-963D-9634B173B833}" type="pres">
      <dgm:prSet presAssocID="{6D950CFD-F06C-4327-98FB-04FD8A7BB63E}" presName="circleA" presStyleLbl="node1" presStyleIdx="4" presStyleCnt="6"/>
      <dgm:spPr/>
    </dgm:pt>
    <dgm:pt modelId="{6F961840-957D-4D22-A326-F6525A12EACD}" type="pres">
      <dgm:prSet presAssocID="{6D950CFD-F06C-4327-98FB-04FD8A7BB63E}" presName="spaceA" presStyleCnt="0"/>
      <dgm:spPr/>
    </dgm:pt>
    <dgm:pt modelId="{4A2DB1E9-7090-4D6C-B0BF-616708CC9086}" type="pres">
      <dgm:prSet presAssocID="{30241CD7-17EB-4668-A552-569D386F1DA5}" presName="space" presStyleCnt="0"/>
      <dgm:spPr/>
    </dgm:pt>
    <dgm:pt modelId="{DA35AE99-65F4-4FBC-B81B-E50AD1916DBD}" type="pres">
      <dgm:prSet presAssocID="{AAC8A996-DDF2-4B0B-ADB1-BBCC140BCC3E}" presName="compositeB" presStyleCnt="0"/>
      <dgm:spPr/>
    </dgm:pt>
    <dgm:pt modelId="{A846ACBD-2D88-4C90-A7AD-B81ECC97AD59}" type="pres">
      <dgm:prSet presAssocID="{AAC8A996-DDF2-4B0B-ADB1-BBCC140BCC3E}" presName="textB" presStyleLbl="revTx" presStyleIdx="5" presStyleCnt="6">
        <dgm:presLayoutVars>
          <dgm:bulletEnabled val="1"/>
        </dgm:presLayoutVars>
      </dgm:prSet>
      <dgm:spPr/>
    </dgm:pt>
    <dgm:pt modelId="{3849E87B-FB3B-42A6-823D-BCD9382CD7DC}" type="pres">
      <dgm:prSet presAssocID="{AAC8A996-DDF2-4B0B-ADB1-BBCC140BCC3E}" presName="circleB" presStyleLbl="node1" presStyleIdx="5" presStyleCnt="6"/>
      <dgm:spPr/>
    </dgm:pt>
    <dgm:pt modelId="{777C9985-6EAA-4F25-B9AB-C385261D9C83}" type="pres">
      <dgm:prSet presAssocID="{AAC8A996-DDF2-4B0B-ADB1-BBCC140BCC3E}" presName="spaceB" presStyleCnt="0"/>
      <dgm:spPr/>
    </dgm:pt>
  </dgm:ptLst>
  <dgm:cxnLst>
    <dgm:cxn modelId="{C4813C04-6690-48BE-8246-6BC906A317FC}" type="presOf" srcId="{AAC8A996-DDF2-4B0B-ADB1-BBCC140BCC3E}" destId="{A846ACBD-2D88-4C90-A7AD-B81ECC97AD59}" srcOrd="0" destOrd="0" presId="urn:microsoft.com/office/officeart/2005/8/layout/hProcess11"/>
    <dgm:cxn modelId="{4077D910-2FA4-4F3A-8ED7-97B8F6C12F70}" srcId="{27BDFAB8-F84E-46CC-B32A-A6A1C793BEBD}" destId="{F5179C47-6EB7-4119-8D16-FAA051544071}" srcOrd="3" destOrd="0" parTransId="{8C3D3E32-0889-48AE-BE50-BC4651BBA39F}" sibTransId="{8DF78E4B-16BA-474B-B63F-D74D56ED8581}"/>
    <dgm:cxn modelId="{F2171023-838C-46E8-86A8-D35380EFDE81}" type="presOf" srcId="{F5179C47-6EB7-4119-8D16-FAA051544071}" destId="{5D7D076C-C628-4710-8B6B-6F0D2D96AEE4}" srcOrd="0" destOrd="0" presId="urn:microsoft.com/office/officeart/2005/8/layout/hProcess11"/>
    <dgm:cxn modelId="{3194A223-63CC-4027-8494-67C304B1B00C}" srcId="{27BDFAB8-F84E-46CC-B32A-A6A1C793BEBD}" destId="{6D950CFD-F06C-4327-98FB-04FD8A7BB63E}" srcOrd="4" destOrd="0" parTransId="{0C3CAFD6-FC78-4A10-9AC0-AD6004B967BE}" sibTransId="{30241CD7-17EB-4668-A552-569D386F1DA5}"/>
    <dgm:cxn modelId="{F4717727-DC00-4142-8476-CD537C30411C}" type="presOf" srcId="{6D950CFD-F06C-4327-98FB-04FD8A7BB63E}" destId="{7FA01C36-5F18-4A57-BF42-C25290700F1D}" srcOrd="0" destOrd="0" presId="urn:microsoft.com/office/officeart/2005/8/layout/hProcess11"/>
    <dgm:cxn modelId="{F15CFC33-0229-4897-8259-224FF2A777AB}" type="presOf" srcId="{27BDFAB8-F84E-46CC-B32A-A6A1C793BEBD}" destId="{2D1E1058-F867-4EFC-90AD-5FE734203452}" srcOrd="0" destOrd="0" presId="urn:microsoft.com/office/officeart/2005/8/layout/hProcess11"/>
    <dgm:cxn modelId="{37DE8D3A-581D-4B86-9269-86716B518C0E}" type="presOf" srcId="{5A990188-4B75-492B-80F2-237591137183}" destId="{B0B28439-67C3-4DCF-BDAC-964E4D3CFA4E}" srcOrd="0" destOrd="0" presId="urn:microsoft.com/office/officeart/2005/8/layout/hProcess11"/>
    <dgm:cxn modelId="{BBA4A67D-703E-4B7D-AC3B-1CE716BBA2C9}" srcId="{27BDFAB8-F84E-46CC-B32A-A6A1C793BEBD}" destId="{CD86234C-B0FF-4ACA-89F2-BD817556EDBC}" srcOrd="2" destOrd="0" parTransId="{871A6E31-964B-4487-9960-A53DDF6D4E40}" sibTransId="{01CC11C7-03BE-4B2E-A6AA-07B6F59F93C5}"/>
    <dgm:cxn modelId="{EDBAB983-818B-44D6-9310-A6B66AE4A824}" srcId="{27BDFAB8-F84E-46CC-B32A-A6A1C793BEBD}" destId="{AAC8A996-DDF2-4B0B-ADB1-BBCC140BCC3E}" srcOrd="5" destOrd="0" parTransId="{EB322D88-2DA4-442C-B645-FA81A317B2C6}" sibTransId="{1A2DBDB5-A3FE-4BE9-8D76-551211D7A1C5}"/>
    <dgm:cxn modelId="{C654AAC5-7D7F-4759-9094-A71408848D5A}" srcId="{27BDFAB8-F84E-46CC-B32A-A6A1C793BEBD}" destId="{5A57275B-9ECC-4DA1-9CA8-95182F540855}" srcOrd="0" destOrd="0" parTransId="{E941E238-5B5F-4363-BB13-7E611E94FBBB}" sibTransId="{1DC6A573-21FC-4730-8732-2D6BF2AFE34E}"/>
    <dgm:cxn modelId="{DE70FACB-D3E1-4E12-8C77-0DBFEE94F8B8}" type="presOf" srcId="{CD86234C-B0FF-4ACA-89F2-BD817556EDBC}" destId="{37F621E2-DA68-430B-9F81-F49742F96255}" srcOrd="0" destOrd="0" presId="urn:microsoft.com/office/officeart/2005/8/layout/hProcess11"/>
    <dgm:cxn modelId="{ECCC57CD-47F3-46D3-B49A-7223FB4982F6}" srcId="{27BDFAB8-F84E-46CC-B32A-A6A1C793BEBD}" destId="{5A990188-4B75-492B-80F2-237591137183}" srcOrd="1" destOrd="0" parTransId="{2C5EC302-35A4-49ED-BE84-0E3024C78708}" sibTransId="{C639036C-7229-41DA-9326-4DD5472021A4}"/>
    <dgm:cxn modelId="{BD118BE3-4605-4B67-B0E1-3FFCAF5548F5}" type="presOf" srcId="{5A57275B-9ECC-4DA1-9CA8-95182F540855}" destId="{81D237C5-3181-48C2-AB49-11500AC315C7}" srcOrd="0" destOrd="0" presId="urn:microsoft.com/office/officeart/2005/8/layout/hProcess11"/>
    <dgm:cxn modelId="{3DC52100-5D61-4BF1-ADB3-52B96FD153A4}" type="presParOf" srcId="{2D1E1058-F867-4EFC-90AD-5FE734203452}" destId="{5B774B56-A72C-42A1-9CC5-64C7E1C7159B}" srcOrd="0" destOrd="0" presId="urn:microsoft.com/office/officeart/2005/8/layout/hProcess11"/>
    <dgm:cxn modelId="{257C5072-E0D8-4CE4-92D0-8BFD6C8035D8}" type="presParOf" srcId="{2D1E1058-F867-4EFC-90AD-5FE734203452}" destId="{B473AF0A-A99E-4B6C-AAD9-5855788753D3}" srcOrd="1" destOrd="0" presId="urn:microsoft.com/office/officeart/2005/8/layout/hProcess11"/>
    <dgm:cxn modelId="{02C49DB7-1666-4CCA-8C3F-20FF7F7EFCA3}" type="presParOf" srcId="{B473AF0A-A99E-4B6C-AAD9-5855788753D3}" destId="{E4C92EAE-530A-4B6B-AFC1-11CB4A945C6C}" srcOrd="0" destOrd="0" presId="urn:microsoft.com/office/officeart/2005/8/layout/hProcess11"/>
    <dgm:cxn modelId="{93FD33FE-ACEE-4AD8-A95E-11FF5D948EA1}" type="presParOf" srcId="{E4C92EAE-530A-4B6B-AFC1-11CB4A945C6C}" destId="{81D237C5-3181-48C2-AB49-11500AC315C7}" srcOrd="0" destOrd="0" presId="urn:microsoft.com/office/officeart/2005/8/layout/hProcess11"/>
    <dgm:cxn modelId="{1BD6B0C7-0D9D-4851-86DF-FA0A8193F67A}" type="presParOf" srcId="{E4C92EAE-530A-4B6B-AFC1-11CB4A945C6C}" destId="{8576FA20-8F3F-4EC4-B8AF-3CA9821358B2}" srcOrd="1" destOrd="0" presId="urn:microsoft.com/office/officeart/2005/8/layout/hProcess11"/>
    <dgm:cxn modelId="{4ED4043F-4068-448F-B3B4-6677EEBB222D}" type="presParOf" srcId="{E4C92EAE-530A-4B6B-AFC1-11CB4A945C6C}" destId="{0E7F7557-717A-4006-9C0B-AAA8F94E61EE}" srcOrd="2" destOrd="0" presId="urn:microsoft.com/office/officeart/2005/8/layout/hProcess11"/>
    <dgm:cxn modelId="{3FA3218A-533E-4AF4-B36C-CD6F192D4143}" type="presParOf" srcId="{B473AF0A-A99E-4B6C-AAD9-5855788753D3}" destId="{4336DA09-A610-4273-9382-C150C3A87658}" srcOrd="1" destOrd="0" presId="urn:microsoft.com/office/officeart/2005/8/layout/hProcess11"/>
    <dgm:cxn modelId="{93D15F26-0C6B-42CD-8DA7-E49A3FF8B045}" type="presParOf" srcId="{B473AF0A-A99E-4B6C-AAD9-5855788753D3}" destId="{E12B2680-1564-47CF-B99D-C66816C67A72}" srcOrd="2" destOrd="0" presId="urn:microsoft.com/office/officeart/2005/8/layout/hProcess11"/>
    <dgm:cxn modelId="{59338238-6A9D-4B25-BF9D-B58186385D5C}" type="presParOf" srcId="{E12B2680-1564-47CF-B99D-C66816C67A72}" destId="{B0B28439-67C3-4DCF-BDAC-964E4D3CFA4E}" srcOrd="0" destOrd="0" presId="urn:microsoft.com/office/officeart/2005/8/layout/hProcess11"/>
    <dgm:cxn modelId="{413B2E73-5F4D-4B51-A994-EF6BFDA1DDAF}" type="presParOf" srcId="{E12B2680-1564-47CF-B99D-C66816C67A72}" destId="{980872CC-C58A-43BD-949D-A59F68B64C8E}" srcOrd="1" destOrd="0" presId="urn:microsoft.com/office/officeart/2005/8/layout/hProcess11"/>
    <dgm:cxn modelId="{1898A572-A8F8-4D69-A2FA-E0AB10B64D74}" type="presParOf" srcId="{E12B2680-1564-47CF-B99D-C66816C67A72}" destId="{442BF471-6E9F-4CC5-BEA3-B97FD248DB7E}" srcOrd="2" destOrd="0" presId="urn:microsoft.com/office/officeart/2005/8/layout/hProcess11"/>
    <dgm:cxn modelId="{ADD40A69-1C0C-4D6A-BD87-E23F9591EF52}" type="presParOf" srcId="{B473AF0A-A99E-4B6C-AAD9-5855788753D3}" destId="{B5CE851E-FB91-41CE-B573-B1CC8B8977BB}" srcOrd="3" destOrd="0" presId="urn:microsoft.com/office/officeart/2005/8/layout/hProcess11"/>
    <dgm:cxn modelId="{4AC3DF60-3BD8-4149-9D7C-4856B82D1828}" type="presParOf" srcId="{B473AF0A-A99E-4B6C-AAD9-5855788753D3}" destId="{2857491F-F3D2-4CBE-9F6D-18D13188B23E}" srcOrd="4" destOrd="0" presId="urn:microsoft.com/office/officeart/2005/8/layout/hProcess11"/>
    <dgm:cxn modelId="{D01253A4-D5E5-40C8-BB03-5D3E3581EA61}" type="presParOf" srcId="{2857491F-F3D2-4CBE-9F6D-18D13188B23E}" destId="{37F621E2-DA68-430B-9F81-F49742F96255}" srcOrd="0" destOrd="0" presId="urn:microsoft.com/office/officeart/2005/8/layout/hProcess11"/>
    <dgm:cxn modelId="{EA92C7F7-F0AF-4AB1-B85C-07A7EAAB3D45}" type="presParOf" srcId="{2857491F-F3D2-4CBE-9F6D-18D13188B23E}" destId="{F37FA10B-B6D1-4B46-9178-EEDEDDA09BDF}" srcOrd="1" destOrd="0" presId="urn:microsoft.com/office/officeart/2005/8/layout/hProcess11"/>
    <dgm:cxn modelId="{34C56035-AA38-4F92-93F3-62319E211A41}" type="presParOf" srcId="{2857491F-F3D2-4CBE-9F6D-18D13188B23E}" destId="{D3D593E9-2358-4A5D-9255-A13E8A5D6670}" srcOrd="2" destOrd="0" presId="urn:microsoft.com/office/officeart/2005/8/layout/hProcess11"/>
    <dgm:cxn modelId="{A6B5A886-8FDD-4E65-AAD6-B5C91A989BBF}" type="presParOf" srcId="{B473AF0A-A99E-4B6C-AAD9-5855788753D3}" destId="{8E6B556A-D786-4F64-B412-2F72EDACEA06}" srcOrd="5" destOrd="0" presId="urn:microsoft.com/office/officeart/2005/8/layout/hProcess11"/>
    <dgm:cxn modelId="{D4BE6329-E465-4B3D-9300-25CF3541EDA2}" type="presParOf" srcId="{B473AF0A-A99E-4B6C-AAD9-5855788753D3}" destId="{21668C18-A3FB-4C34-B2EC-7DD316BFA6E8}" srcOrd="6" destOrd="0" presId="urn:microsoft.com/office/officeart/2005/8/layout/hProcess11"/>
    <dgm:cxn modelId="{607FA44A-9DBF-451A-ADF9-690CCA008DE1}" type="presParOf" srcId="{21668C18-A3FB-4C34-B2EC-7DD316BFA6E8}" destId="{5D7D076C-C628-4710-8B6B-6F0D2D96AEE4}" srcOrd="0" destOrd="0" presId="urn:microsoft.com/office/officeart/2005/8/layout/hProcess11"/>
    <dgm:cxn modelId="{874C9940-F916-48D5-B24F-9C6A3F8943D0}" type="presParOf" srcId="{21668C18-A3FB-4C34-B2EC-7DD316BFA6E8}" destId="{9A603412-278E-4F4A-8B75-B8D51E0A5366}" srcOrd="1" destOrd="0" presId="urn:microsoft.com/office/officeart/2005/8/layout/hProcess11"/>
    <dgm:cxn modelId="{203877FE-8DD5-4680-B68B-AF84CC92C445}" type="presParOf" srcId="{21668C18-A3FB-4C34-B2EC-7DD316BFA6E8}" destId="{9A54143A-3E19-4067-8967-6386DCD7CEA4}" srcOrd="2" destOrd="0" presId="urn:microsoft.com/office/officeart/2005/8/layout/hProcess11"/>
    <dgm:cxn modelId="{DD38E9D3-9F40-471B-987F-505AB45FBA21}" type="presParOf" srcId="{B473AF0A-A99E-4B6C-AAD9-5855788753D3}" destId="{208DF41F-F0F6-438E-9A03-EC361C605292}" srcOrd="7" destOrd="0" presId="urn:microsoft.com/office/officeart/2005/8/layout/hProcess11"/>
    <dgm:cxn modelId="{4A41C962-9DC0-49FC-97C3-DC7B2A3C6260}" type="presParOf" srcId="{B473AF0A-A99E-4B6C-AAD9-5855788753D3}" destId="{ABD4EF51-C06C-4387-BC86-37EFA8C4B273}" srcOrd="8" destOrd="0" presId="urn:microsoft.com/office/officeart/2005/8/layout/hProcess11"/>
    <dgm:cxn modelId="{FF96D5F2-5E8B-4DCC-89D7-7AF56EAC4458}" type="presParOf" srcId="{ABD4EF51-C06C-4387-BC86-37EFA8C4B273}" destId="{7FA01C36-5F18-4A57-BF42-C25290700F1D}" srcOrd="0" destOrd="0" presId="urn:microsoft.com/office/officeart/2005/8/layout/hProcess11"/>
    <dgm:cxn modelId="{B61AE1F8-5230-42E6-B5D7-7A44AAFC711A}" type="presParOf" srcId="{ABD4EF51-C06C-4387-BC86-37EFA8C4B273}" destId="{C0927DD0-8A33-457B-963D-9634B173B833}" srcOrd="1" destOrd="0" presId="urn:microsoft.com/office/officeart/2005/8/layout/hProcess11"/>
    <dgm:cxn modelId="{06C4B2CE-AB85-4401-BAF1-5E51A377BE38}" type="presParOf" srcId="{ABD4EF51-C06C-4387-BC86-37EFA8C4B273}" destId="{6F961840-957D-4D22-A326-F6525A12EACD}" srcOrd="2" destOrd="0" presId="urn:microsoft.com/office/officeart/2005/8/layout/hProcess11"/>
    <dgm:cxn modelId="{9A4BF0AF-68FD-4D31-8EEC-5B9620BB845D}" type="presParOf" srcId="{B473AF0A-A99E-4B6C-AAD9-5855788753D3}" destId="{4A2DB1E9-7090-4D6C-B0BF-616708CC9086}" srcOrd="9" destOrd="0" presId="urn:microsoft.com/office/officeart/2005/8/layout/hProcess11"/>
    <dgm:cxn modelId="{392182C2-F71D-4C2D-8092-2ACE5C12BDFA}" type="presParOf" srcId="{B473AF0A-A99E-4B6C-AAD9-5855788753D3}" destId="{DA35AE99-65F4-4FBC-B81B-E50AD1916DBD}" srcOrd="10" destOrd="0" presId="urn:microsoft.com/office/officeart/2005/8/layout/hProcess11"/>
    <dgm:cxn modelId="{F9C26A78-A784-4174-B370-F59F9EAF7D11}" type="presParOf" srcId="{DA35AE99-65F4-4FBC-B81B-E50AD1916DBD}" destId="{A846ACBD-2D88-4C90-A7AD-B81ECC97AD59}" srcOrd="0" destOrd="0" presId="urn:microsoft.com/office/officeart/2005/8/layout/hProcess11"/>
    <dgm:cxn modelId="{DB4890AC-59A2-4D1E-B545-BD1F19457ED2}" type="presParOf" srcId="{DA35AE99-65F4-4FBC-B81B-E50AD1916DBD}" destId="{3849E87B-FB3B-42A6-823D-BCD9382CD7DC}" srcOrd="1" destOrd="0" presId="urn:microsoft.com/office/officeart/2005/8/layout/hProcess11"/>
    <dgm:cxn modelId="{E8154235-F411-4F77-9B6A-619296EE78D1}" type="presParOf" srcId="{DA35AE99-65F4-4FBC-B81B-E50AD1916DBD}" destId="{777C9985-6EAA-4F25-B9AB-C385261D9C8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788AB-8ED7-4180-9745-863D047B4516}" type="doc">
      <dgm:prSet loTypeId="urn:microsoft.com/office/officeart/2005/8/layout/equati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D4A7DA7-B4C0-488D-A52B-07A9451AFAE9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Dépôt de demande de soutenance  tardif </a:t>
          </a:r>
        </a:p>
      </dgm:t>
    </dgm:pt>
    <dgm:pt modelId="{833FB430-AEDF-4453-95B6-1B8F26B0A624}" type="parTrans" cxnId="{D1FAC7B9-39E8-4DDB-B10F-32C26874889B}">
      <dgm:prSet/>
      <dgm:spPr/>
      <dgm:t>
        <a:bodyPr/>
        <a:lstStyle/>
        <a:p>
          <a:endParaRPr lang="fr-FR"/>
        </a:p>
      </dgm:t>
    </dgm:pt>
    <dgm:pt modelId="{5CA21594-CF90-4FA3-9E54-3E5F832ECDD0}" type="sibTrans" cxnId="{D1FAC7B9-39E8-4DDB-B10F-32C26874889B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fr-FR"/>
        </a:p>
      </dgm:t>
    </dgm:pt>
    <dgm:pt modelId="{EE353111-3CFD-4B6C-AFAC-CA9BCFC3D3B8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 Retard dans la réception des rapports</a:t>
          </a:r>
        </a:p>
      </dgm:t>
    </dgm:pt>
    <dgm:pt modelId="{07756C74-8383-479C-BDA7-DC62A59B05B0}" type="parTrans" cxnId="{5E567D21-F9D9-4A99-B3A4-355D013A95B6}">
      <dgm:prSet/>
      <dgm:spPr/>
      <dgm:t>
        <a:bodyPr/>
        <a:lstStyle/>
        <a:p>
          <a:endParaRPr lang="fr-FR"/>
        </a:p>
      </dgm:t>
    </dgm:pt>
    <dgm:pt modelId="{E93B801E-28A0-4E05-9740-A2FCDE4B7380}" type="sibTrans" cxnId="{5E567D21-F9D9-4A99-B3A4-355D013A95B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fr-FR"/>
        </a:p>
      </dgm:t>
    </dgm:pt>
    <dgm:pt modelId="{6168AFD1-14D1-4219-A835-670985FF4ACB}">
      <dgm:prSet phldrT="[Texte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sz="1800" b="1" dirty="0"/>
            <a:t>Compromet l’autorisation de soutenance</a:t>
          </a:r>
        </a:p>
      </dgm:t>
    </dgm:pt>
    <dgm:pt modelId="{D43F29EC-85E2-4449-A6EA-772AEA214FF3}" type="parTrans" cxnId="{D5D54CED-BD0E-4C78-917D-78DF65219167}">
      <dgm:prSet/>
      <dgm:spPr/>
      <dgm:t>
        <a:bodyPr/>
        <a:lstStyle/>
        <a:p>
          <a:endParaRPr lang="fr-FR"/>
        </a:p>
      </dgm:t>
    </dgm:pt>
    <dgm:pt modelId="{41595AA5-39B6-46CD-B137-955226F40695}" type="sibTrans" cxnId="{D5D54CED-BD0E-4C78-917D-78DF65219167}">
      <dgm:prSet/>
      <dgm:spPr/>
      <dgm:t>
        <a:bodyPr/>
        <a:lstStyle/>
        <a:p>
          <a:endParaRPr lang="fr-FR"/>
        </a:p>
      </dgm:t>
    </dgm:pt>
    <dgm:pt modelId="{A4846F56-D55C-4CFC-86FF-7C6A5ED2D34C}" type="pres">
      <dgm:prSet presAssocID="{5C6788AB-8ED7-4180-9745-863D047B4516}" presName="linearFlow" presStyleCnt="0">
        <dgm:presLayoutVars>
          <dgm:dir/>
          <dgm:resizeHandles val="exact"/>
        </dgm:presLayoutVars>
      </dgm:prSet>
      <dgm:spPr/>
    </dgm:pt>
    <dgm:pt modelId="{CE7205B0-8279-4F2B-B081-D333077E1152}" type="pres">
      <dgm:prSet presAssocID="{ED4A7DA7-B4C0-488D-A52B-07A9451AFAE9}" presName="node" presStyleLbl="node1" presStyleIdx="0" presStyleCnt="3">
        <dgm:presLayoutVars>
          <dgm:bulletEnabled val="1"/>
        </dgm:presLayoutVars>
      </dgm:prSet>
      <dgm:spPr/>
    </dgm:pt>
    <dgm:pt modelId="{84316961-3C69-4776-8669-7046D37D5299}" type="pres">
      <dgm:prSet presAssocID="{5CA21594-CF90-4FA3-9E54-3E5F832ECDD0}" presName="spacerL" presStyleCnt="0"/>
      <dgm:spPr/>
    </dgm:pt>
    <dgm:pt modelId="{B5CCF77C-4C07-4DB3-B8A3-04E6C32738FF}" type="pres">
      <dgm:prSet presAssocID="{5CA21594-CF90-4FA3-9E54-3E5F832ECDD0}" presName="sibTrans" presStyleLbl="sibTrans2D1" presStyleIdx="0" presStyleCnt="2"/>
      <dgm:spPr/>
    </dgm:pt>
    <dgm:pt modelId="{1B998739-AD9B-4A8A-865E-46BF6AD19A1A}" type="pres">
      <dgm:prSet presAssocID="{5CA21594-CF90-4FA3-9E54-3E5F832ECDD0}" presName="spacerR" presStyleCnt="0"/>
      <dgm:spPr/>
    </dgm:pt>
    <dgm:pt modelId="{DCC64277-E517-443C-8403-778051C65D60}" type="pres">
      <dgm:prSet presAssocID="{EE353111-3CFD-4B6C-AFAC-CA9BCFC3D3B8}" presName="node" presStyleLbl="node1" presStyleIdx="1" presStyleCnt="3">
        <dgm:presLayoutVars>
          <dgm:bulletEnabled val="1"/>
        </dgm:presLayoutVars>
      </dgm:prSet>
      <dgm:spPr/>
    </dgm:pt>
    <dgm:pt modelId="{1333C9AB-017C-4919-9444-A9B9D2F497B3}" type="pres">
      <dgm:prSet presAssocID="{E93B801E-28A0-4E05-9740-A2FCDE4B7380}" presName="spacerL" presStyleCnt="0"/>
      <dgm:spPr/>
    </dgm:pt>
    <dgm:pt modelId="{020CA136-5D39-424B-A24E-61A6D3C9C929}" type="pres">
      <dgm:prSet presAssocID="{E93B801E-28A0-4E05-9740-A2FCDE4B7380}" presName="sibTrans" presStyleLbl="sibTrans2D1" presStyleIdx="1" presStyleCnt="2"/>
      <dgm:spPr/>
    </dgm:pt>
    <dgm:pt modelId="{0FC3741E-CE18-4291-85B8-6C6F42C11EF2}" type="pres">
      <dgm:prSet presAssocID="{E93B801E-28A0-4E05-9740-A2FCDE4B7380}" presName="spacerR" presStyleCnt="0"/>
      <dgm:spPr/>
    </dgm:pt>
    <dgm:pt modelId="{0F334BEA-7984-471F-B364-E9CCA15CCF32}" type="pres">
      <dgm:prSet presAssocID="{6168AFD1-14D1-4219-A835-670985FF4ACB}" presName="node" presStyleLbl="node1" presStyleIdx="2" presStyleCnt="3" custScaleX="143187" custScaleY="124761">
        <dgm:presLayoutVars>
          <dgm:bulletEnabled val="1"/>
        </dgm:presLayoutVars>
      </dgm:prSet>
      <dgm:spPr/>
    </dgm:pt>
  </dgm:ptLst>
  <dgm:cxnLst>
    <dgm:cxn modelId="{64E9FD04-7790-4A26-96C7-A5CFF18D68EC}" type="presOf" srcId="{5CA21594-CF90-4FA3-9E54-3E5F832ECDD0}" destId="{B5CCF77C-4C07-4DB3-B8A3-04E6C32738FF}" srcOrd="0" destOrd="0" presId="urn:microsoft.com/office/officeart/2005/8/layout/equation1"/>
    <dgm:cxn modelId="{5E567D21-F9D9-4A99-B3A4-355D013A95B6}" srcId="{5C6788AB-8ED7-4180-9745-863D047B4516}" destId="{EE353111-3CFD-4B6C-AFAC-CA9BCFC3D3B8}" srcOrd="1" destOrd="0" parTransId="{07756C74-8383-479C-BDA7-DC62A59B05B0}" sibTransId="{E93B801E-28A0-4E05-9740-A2FCDE4B7380}"/>
    <dgm:cxn modelId="{A817085C-FB79-4F1A-8456-A762DDC20AB9}" type="presOf" srcId="{E93B801E-28A0-4E05-9740-A2FCDE4B7380}" destId="{020CA136-5D39-424B-A24E-61A6D3C9C929}" srcOrd="0" destOrd="0" presId="urn:microsoft.com/office/officeart/2005/8/layout/equation1"/>
    <dgm:cxn modelId="{8CEAAC4E-E933-4890-BDBE-E4FC4CFD012B}" type="presOf" srcId="{5C6788AB-8ED7-4180-9745-863D047B4516}" destId="{A4846F56-D55C-4CFC-86FF-7C6A5ED2D34C}" srcOrd="0" destOrd="0" presId="urn:microsoft.com/office/officeart/2005/8/layout/equation1"/>
    <dgm:cxn modelId="{264B8457-5782-4D5F-A6C7-41B67F03350F}" type="presOf" srcId="{ED4A7DA7-B4C0-488D-A52B-07A9451AFAE9}" destId="{CE7205B0-8279-4F2B-B081-D333077E1152}" srcOrd="0" destOrd="0" presId="urn:microsoft.com/office/officeart/2005/8/layout/equation1"/>
    <dgm:cxn modelId="{9652CF9B-4110-4D7D-AAB6-CEF5504DD2C9}" type="presOf" srcId="{EE353111-3CFD-4B6C-AFAC-CA9BCFC3D3B8}" destId="{DCC64277-E517-443C-8403-778051C65D60}" srcOrd="0" destOrd="0" presId="urn:microsoft.com/office/officeart/2005/8/layout/equation1"/>
    <dgm:cxn modelId="{D1FAC7B9-39E8-4DDB-B10F-32C26874889B}" srcId="{5C6788AB-8ED7-4180-9745-863D047B4516}" destId="{ED4A7DA7-B4C0-488D-A52B-07A9451AFAE9}" srcOrd="0" destOrd="0" parTransId="{833FB430-AEDF-4453-95B6-1B8F26B0A624}" sibTransId="{5CA21594-CF90-4FA3-9E54-3E5F832ECDD0}"/>
    <dgm:cxn modelId="{D5D54CED-BD0E-4C78-917D-78DF65219167}" srcId="{5C6788AB-8ED7-4180-9745-863D047B4516}" destId="{6168AFD1-14D1-4219-A835-670985FF4ACB}" srcOrd="2" destOrd="0" parTransId="{D43F29EC-85E2-4449-A6EA-772AEA214FF3}" sibTransId="{41595AA5-39B6-46CD-B137-955226F40695}"/>
    <dgm:cxn modelId="{312D07EE-457F-4036-9351-CF789DF6A85A}" type="presOf" srcId="{6168AFD1-14D1-4219-A835-670985FF4ACB}" destId="{0F334BEA-7984-471F-B364-E9CCA15CCF32}" srcOrd="0" destOrd="0" presId="urn:microsoft.com/office/officeart/2005/8/layout/equation1"/>
    <dgm:cxn modelId="{DDC49594-164F-4349-8C3B-F0706EC2C104}" type="presParOf" srcId="{A4846F56-D55C-4CFC-86FF-7C6A5ED2D34C}" destId="{CE7205B0-8279-4F2B-B081-D333077E1152}" srcOrd="0" destOrd="0" presId="urn:microsoft.com/office/officeart/2005/8/layout/equation1"/>
    <dgm:cxn modelId="{F3294307-7A1C-437F-8062-7E7D59186F32}" type="presParOf" srcId="{A4846F56-D55C-4CFC-86FF-7C6A5ED2D34C}" destId="{84316961-3C69-4776-8669-7046D37D5299}" srcOrd="1" destOrd="0" presId="urn:microsoft.com/office/officeart/2005/8/layout/equation1"/>
    <dgm:cxn modelId="{D5573ADB-AD65-4A5B-B540-075416B2EB98}" type="presParOf" srcId="{A4846F56-D55C-4CFC-86FF-7C6A5ED2D34C}" destId="{B5CCF77C-4C07-4DB3-B8A3-04E6C32738FF}" srcOrd="2" destOrd="0" presId="urn:microsoft.com/office/officeart/2005/8/layout/equation1"/>
    <dgm:cxn modelId="{89B5637D-4511-4C13-B0E0-D7831D03EB5B}" type="presParOf" srcId="{A4846F56-D55C-4CFC-86FF-7C6A5ED2D34C}" destId="{1B998739-AD9B-4A8A-865E-46BF6AD19A1A}" srcOrd="3" destOrd="0" presId="urn:microsoft.com/office/officeart/2005/8/layout/equation1"/>
    <dgm:cxn modelId="{477AE490-CBA7-4531-B9DD-8A0F24B02AB0}" type="presParOf" srcId="{A4846F56-D55C-4CFC-86FF-7C6A5ED2D34C}" destId="{DCC64277-E517-443C-8403-778051C65D60}" srcOrd="4" destOrd="0" presId="urn:microsoft.com/office/officeart/2005/8/layout/equation1"/>
    <dgm:cxn modelId="{3C71ECAC-48AB-4F16-8771-55B6F453D60B}" type="presParOf" srcId="{A4846F56-D55C-4CFC-86FF-7C6A5ED2D34C}" destId="{1333C9AB-017C-4919-9444-A9B9D2F497B3}" srcOrd="5" destOrd="0" presId="urn:microsoft.com/office/officeart/2005/8/layout/equation1"/>
    <dgm:cxn modelId="{A6898471-699F-4444-870B-49D5F8DE179F}" type="presParOf" srcId="{A4846F56-D55C-4CFC-86FF-7C6A5ED2D34C}" destId="{020CA136-5D39-424B-A24E-61A6D3C9C929}" srcOrd="6" destOrd="0" presId="urn:microsoft.com/office/officeart/2005/8/layout/equation1"/>
    <dgm:cxn modelId="{B1829A65-3E47-4A1D-A4BA-D1A7CC0193B0}" type="presParOf" srcId="{A4846F56-D55C-4CFC-86FF-7C6A5ED2D34C}" destId="{0FC3741E-CE18-4291-85B8-6C6F42C11EF2}" srcOrd="7" destOrd="0" presId="urn:microsoft.com/office/officeart/2005/8/layout/equation1"/>
    <dgm:cxn modelId="{2B86E3E1-9C20-4195-BA74-72BE37C797DA}" type="presParOf" srcId="{A4846F56-D55C-4CFC-86FF-7C6A5ED2D34C}" destId="{0F334BEA-7984-471F-B364-E9CCA15CCF32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28E8F2-64C5-433A-A950-9A78C7835BC1}" type="doc">
      <dgm:prSet loTypeId="urn:microsoft.com/office/officeart/2008/layout/NameandTitleOrganizationalChart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6C7C516E-A2AF-4E50-905B-6196D286E830}">
      <dgm:prSet phldrT="[Texte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2000" b="0" dirty="0"/>
            <a:t>Audition puis classement des candidats par une commission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2000" b="0" i="1" dirty="0"/>
            <a:t>ad hoc </a:t>
          </a:r>
          <a:r>
            <a:rPr lang="fr-FR" sz="2000" b="0" dirty="0"/>
            <a:t>composée des directeurs d’ED, directeurs d’institut de Recherche, du directeur du CED et du VP Recherche</a:t>
          </a:r>
        </a:p>
      </dgm:t>
    </dgm:pt>
    <dgm:pt modelId="{738635F0-44CC-421E-BA22-1BA048A2CD85}" type="parTrans" cxnId="{FB91491E-119C-4144-844C-9AA03BD42CD4}">
      <dgm:prSet/>
      <dgm:spPr/>
      <dgm:t>
        <a:bodyPr/>
        <a:lstStyle/>
        <a:p>
          <a:endParaRPr lang="fr-FR"/>
        </a:p>
      </dgm:t>
    </dgm:pt>
    <dgm:pt modelId="{B1B4C2A3-C6BE-43EC-9705-D83FFC4AEBCF}" type="sibTrans" cxnId="{FB91491E-119C-4144-844C-9AA03BD42CD4}">
      <dgm:prSet custT="1"/>
      <dgm:spPr/>
      <dgm:t>
        <a:bodyPr/>
        <a:lstStyle/>
        <a:p>
          <a:pPr algn="ctr"/>
          <a:r>
            <a:rPr lang="fr-FR" sz="1200" dirty="0"/>
            <a:t>FEVRIER 2025</a:t>
          </a:r>
        </a:p>
      </dgm:t>
    </dgm:pt>
    <dgm:pt modelId="{F4315EEC-1B44-44CB-939D-4548A635035A}">
      <dgm:prSet phldrT="[Texte]" custT="1"/>
      <dgm:spPr/>
      <dgm:t>
        <a:bodyPr/>
        <a:lstStyle/>
        <a:p>
          <a:r>
            <a:rPr lang="fr-FR" sz="1600" dirty="0"/>
            <a:t>Dossier classé premier =&gt; retenu sur le financement dégagé par l’Ul*</a:t>
          </a:r>
        </a:p>
      </dgm:t>
    </dgm:pt>
    <dgm:pt modelId="{C355EE82-2039-4F2A-A51E-6EAB9758EC8D}" type="parTrans" cxnId="{05DE8D80-EDE1-465E-9FCC-DC8568396EB9}">
      <dgm:prSet/>
      <dgm:spPr/>
      <dgm:t>
        <a:bodyPr/>
        <a:lstStyle/>
        <a:p>
          <a:endParaRPr lang="fr-FR"/>
        </a:p>
      </dgm:t>
    </dgm:pt>
    <dgm:pt modelId="{3D24BC62-5B64-4B12-B528-6E788A832221}" type="sibTrans" cxnId="{05DE8D80-EDE1-465E-9FCC-DC8568396EB9}">
      <dgm:prSet custT="1"/>
      <dgm:spPr/>
      <dgm:t>
        <a:bodyPr/>
        <a:lstStyle/>
        <a:p>
          <a:pPr algn="ctr"/>
          <a:r>
            <a:rPr lang="fr-FR" sz="1200" dirty="0"/>
            <a:t>MARS  2025</a:t>
          </a:r>
        </a:p>
      </dgm:t>
    </dgm:pt>
    <dgm:pt modelId="{733C34B9-B381-4A3C-B9B0-BFACE0F41C59}">
      <dgm:prSet phldrT="[Texte]" custT="1"/>
      <dgm:spPr/>
      <dgm:t>
        <a:bodyPr/>
        <a:lstStyle/>
        <a:p>
          <a:r>
            <a:rPr lang="fr-FR" sz="1600" dirty="0"/>
            <a:t>Dossier classé deuxième et suivants =&gt; déposé(s) dans le cadre de la campagne nationale  « doctorat handicap »* </a:t>
          </a:r>
        </a:p>
      </dgm:t>
    </dgm:pt>
    <dgm:pt modelId="{FFB4F26B-28B3-4D9F-9D7C-5B054F083561}" type="parTrans" cxnId="{88D9CBAE-E94B-4E56-B956-1ABA05F156BC}">
      <dgm:prSet/>
      <dgm:spPr/>
      <dgm:t>
        <a:bodyPr/>
        <a:lstStyle/>
        <a:p>
          <a:endParaRPr lang="fr-FR"/>
        </a:p>
      </dgm:t>
    </dgm:pt>
    <dgm:pt modelId="{46A503A2-AB6A-4DC3-8D06-F12E7C42EBB0}" type="sibTrans" cxnId="{88D9CBAE-E94B-4E56-B956-1ABA05F156BC}">
      <dgm:prSet custT="1"/>
      <dgm:spPr/>
      <dgm:t>
        <a:bodyPr/>
        <a:lstStyle/>
        <a:p>
          <a:pPr algn="ctr"/>
          <a:r>
            <a:rPr lang="fr-FR" sz="1200" dirty="0"/>
            <a:t>MARS 2025 </a:t>
          </a:r>
        </a:p>
      </dgm:t>
    </dgm:pt>
    <dgm:pt modelId="{A47880EF-4E32-41E4-A183-64A71779E727}">
      <dgm:prSet phldrT="[Texte]" custT="1"/>
      <dgm:spPr/>
      <dgm:t>
        <a:bodyPr/>
        <a:lstStyle/>
        <a:p>
          <a:r>
            <a:rPr lang="fr-FR" sz="2000" dirty="0"/>
            <a:t>Un appel à candidature spécifique pour l’attribution </a:t>
          </a:r>
        </a:p>
        <a:p>
          <a:r>
            <a:rPr lang="fr-FR" sz="2000" dirty="0"/>
            <a:t>de contrats doctoraux handicap</a:t>
          </a:r>
        </a:p>
      </dgm:t>
    </dgm:pt>
    <dgm:pt modelId="{690A7253-11A7-483F-BDB4-04835B0BE3A8}" type="sibTrans" cxnId="{9A0D78EA-22FD-4630-BFE2-BBC89AE55D3D}">
      <dgm:prSet custT="1"/>
      <dgm:spPr/>
      <dgm:t>
        <a:bodyPr/>
        <a:lstStyle/>
        <a:p>
          <a:pPr algn="ctr"/>
          <a:r>
            <a:rPr lang="fr-FR" sz="1200" dirty="0"/>
            <a:t>NOVEMBRE / DECEMBRE 2024 </a:t>
          </a:r>
        </a:p>
      </dgm:t>
    </dgm:pt>
    <dgm:pt modelId="{26CC3C4A-AEC7-447C-9BAA-F4FBE50F9448}" type="parTrans" cxnId="{9A0D78EA-22FD-4630-BFE2-BBC89AE55D3D}">
      <dgm:prSet/>
      <dgm:spPr/>
      <dgm:t>
        <a:bodyPr/>
        <a:lstStyle/>
        <a:p>
          <a:endParaRPr lang="fr-FR"/>
        </a:p>
      </dgm:t>
    </dgm:pt>
    <dgm:pt modelId="{BC9732CB-F707-41C0-B49C-7E3C6B8700CC}" type="pres">
      <dgm:prSet presAssocID="{CE28E8F2-64C5-433A-A950-9A78C7835B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14810CA-ABA8-41DE-A0B0-2FF590365B4D}" type="pres">
      <dgm:prSet presAssocID="{A47880EF-4E32-41E4-A183-64A71779E727}" presName="hierRoot1" presStyleCnt="0">
        <dgm:presLayoutVars>
          <dgm:hierBranch val="init"/>
        </dgm:presLayoutVars>
      </dgm:prSet>
      <dgm:spPr/>
    </dgm:pt>
    <dgm:pt modelId="{F57BE15D-27FB-4DEE-930D-99529EC13E50}" type="pres">
      <dgm:prSet presAssocID="{A47880EF-4E32-41E4-A183-64A71779E727}" presName="rootComposite1" presStyleCnt="0"/>
      <dgm:spPr/>
    </dgm:pt>
    <dgm:pt modelId="{E0C195D7-862A-45DE-821A-320A22B16553}" type="pres">
      <dgm:prSet presAssocID="{A47880EF-4E32-41E4-A183-64A71779E727}" presName="rootText1" presStyleLbl="node0" presStyleIdx="0" presStyleCnt="1" custScaleX="407021" custLinFactNeighborY="27479">
        <dgm:presLayoutVars>
          <dgm:chMax/>
          <dgm:chPref val="3"/>
        </dgm:presLayoutVars>
      </dgm:prSet>
      <dgm:spPr/>
    </dgm:pt>
    <dgm:pt modelId="{BF91D814-7919-4EF6-B718-F64A9D9E1592}" type="pres">
      <dgm:prSet presAssocID="{A47880EF-4E32-41E4-A183-64A71779E727}" presName="titleText1" presStyleLbl="fgAcc0" presStyleIdx="0" presStyleCnt="1" custScaleX="135551" custLinFactX="48750" custLinFactNeighborX="100000" custLinFactNeighborY="93029">
        <dgm:presLayoutVars>
          <dgm:chMax val="0"/>
          <dgm:chPref val="0"/>
        </dgm:presLayoutVars>
      </dgm:prSet>
      <dgm:spPr/>
    </dgm:pt>
    <dgm:pt modelId="{3D7A859E-6FE1-46DE-B79E-10F894383B9C}" type="pres">
      <dgm:prSet presAssocID="{A47880EF-4E32-41E4-A183-64A71779E727}" presName="rootConnector1" presStyleLbl="node1" presStyleIdx="0" presStyleCnt="3"/>
      <dgm:spPr/>
    </dgm:pt>
    <dgm:pt modelId="{07F17F25-2DEE-42A8-9901-E467B5CE4320}" type="pres">
      <dgm:prSet presAssocID="{A47880EF-4E32-41E4-A183-64A71779E727}" presName="hierChild2" presStyleCnt="0"/>
      <dgm:spPr/>
    </dgm:pt>
    <dgm:pt modelId="{036FA104-775A-4850-9E1B-7CB1EEEA81B5}" type="pres">
      <dgm:prSet presAssocID="{738635F0-44CC-421E-BA22-1BA048A2CD85}" presName="Name37" presStyleLbl="parChTrans1D2" presStyleIdx="0" presStyleCnt="1"/>
      <dgm:spPr/>
    </dgm:pt>
    <dgm:pt modelId="{E6B9ACD8-7252-4E6C-ACE9-15011A765666}" type="pres">
      <dgm:prSet presAssocID="{6C7C516E-A2AF-4E50-905B-6196D286E830}" presName="hierRoot2" presStyleCnt="0">
        <dgm:presLayoutVars>
          <dgm:hierBranch val="init"/>
        </dgm:presLayoutVars>
      </dgm:prSet>
      <dgm:spPr/>
    </dgm:pt>
    <dgm:pt modelId="{8AB5CD89-A6D2-4273-B78E-5343EE814113}" type="pres">
      <dgm:prSet presAssocID="{6C7C516E-A2AF-4E50-905B-6196D286E830}" presName="rootComposite" presStyleCnt="0"/>
      <dgm:spPr/>
    </dgm:pt>
    <dgm:pt modelId="{63C4FF23-08E5-4AB8-8DE9-C1FC13C80372}" type="pres">
      <dgm:prSet presAssocID="{6C7C516E-A2AF-4E50-905B-6196D286E830}" presName="rootText" presStyleLbl="node1" presStyleIdx="0" presStyleCnt="3" custScaleX="404801" custScaleY="110388">
        <dgm:presLayoutVars>
          <dgm:chMax/>
          <dgm:chPref val="3"/>
        </dgm:presLayoutVars>
      </dgm:prSet>
      <dgm:spPr/>
    </dgm:pt>
    <dgm:pt modelId="{9D193786-64EF-44B2-BFE3-409BF06FDE3E}" type="pres">
      <dgm:prSet presAssocID="{6C7C516E-A2AF-4E50-905B-6196D286E830}" presName="titleText2" presStyleLbl="fgAcc1" presStyleIdx="0" presStyleCnt="3" custLinFactX="62992" custLinFactNeighborX="100000" custLinFactNeighborY="73620">
        <dgm:presLayoutVars>
          <dgm:chMax val="0"/>
          <dgm:chPref val="0"/>
        </dgm:presLayoutVars>
      </dgm:prSet>
      <dgm:spPr/>
    </dgm:pt>
    <dgm:pt modelId="{0427C9D8-9D3C-4BFE-BA3D-98DA50605586}" type="pres">
      <dgm:prSet presAssocID="{6C7C516E-A2AF-4E50-905B-6196D286E830}" presName="rootConnector" presStyleLbl="node2" presStyleIdx="0" presStyleCnt="0"/>
      <dgm:spPr/>
    </dgm:pt>
    <dgm:pt modelId="{BDDBD524-9A34-41AF-832E-D8FACB36F9C7}" type="pres">
      <dgm:prSet presAssocID="{6C7C516E-A2AF-4E50-905B-6196D286E830}" presName="hierChild4" presStyleCnt="0"/>
      <dgm:spPr/>
    </dgm:pt>
    <dgm:pt modelId="{0E04C62B-D4D0-4B41-9520-E7B31CE34ADB}" type="pres">
      <dgm:prSet presAssocID="{C355EE82-2039-4F2A-A51E-6EAB9758EC8D}" presName="Name37" presStyleLbl="parChTrans1D3" presStyleIdx="0" presStyleCnt="2"/>
      <dgm:spPr/>
    </dgm:pt>
    <dgm:pt modelId="{C1298A52-4368-4E7B-9463-362AA263DE47}" type="pres">
      <dgm:prSet presAssocID="{F4315EEC-1B44-44CB-939D-4548A635035A}" presName="hierRoot2" presStyleCnt="0">
        <dgm:presLayoutVars>
          <dgm:hierBranch val="init"/>
        </dgm:presLayoutVars>
      </dgm:prSet>
      <dgm:spPr/>
    </dgm:pt>
    <dgm:pt modelId="{D1363329-9FF6-4AA0-9D59-61D9CA34CD41}" type="pres">
      <dgm:prSet presAssocID="{F4315EEC-1B44-44CB-939D-4548A635035A}" presName="rootComposite" presStyleCnt="0"/>
      <dgm:spPr/>
    </dgm:pt>
    <dgm:pt modelId="{13933261-D08C-48E1-81F1-546D69159001}" type="pres">
      <dgm:prSet presAssocID="{F4315EEC-1B44-44CB-939D-4548A635035A}" presName="rootText" presStyleLbl="node1" presStyleIdx="1" presStyleCnt="3" custScaleX="174415" custScaleY="87076" custLinFactNeighborX="-5253" custLinFactNeighborY="-2885">
        <dgm:presLayoutVars>
          <dgm:chMax/>
          <dgm:chPref val="3"/>
        </dgm:presLayoutVars>
      </dgm:prSet>
      <dgm:spPr/>
    </dgm:pt>
    <dgm:pt modelId="{A268A47C-0C49-4DA2-941D-5B38897977CD}" type="pres">
      <dgm:prSet presAssocID="{F4315EEC-1B44-44CB-939D-4548A635035A}" presName="titleText2" presStyleLbl="fgAcc1" presStyleIdx="1" presStyleCnt="3" custScaleX="61331" custLinFactNeighborX="49459" custLinFactNeighborY="-23614">
        <dgm:presLayoutVars>
          <dgm:chMax val="0"/>
          <dgm:chPref val="0"/>
        </dgm:presLayoutVars>
      </dgm:prSet>
      <dgm:spPr/>
    </dgm:pt>
    <dgm:pt modelId="{114F38A2-BEB1-422D-A54C-7E55DF50EB12}" type="pres">
      <dgm:prSet presAssocID="{F4315EEC-1B44-44CB-939D-4548A635035A}" presName="rootConnector" presStyleLbl="node3" presStyleIdx="0" presStyleCnt="0"/>
      <dgm:spPr/>
    </dgm:pt>
    <dgm:pt modelId="{4EDF0DEA-AFCD-4EBF-A7CA-20E3BB71B662}" type="pres">
      <dgm:prSet presAssocID="{F4315EEC-1B44-44CB-939D-4548A635035A}" presName="hierChild4" presStyleCnt="0"/>
      <dgm:spPr/>
    </dgm:pt>
    <dgm:pt modelId="{B816160B-D25E-4332-BF56-9C4B0D8B6E2F}" type="pres">
      <dgm:prSet presAssocID="{F4315EEC-1B44-44CB-939D-4548A635035A}" presName="hierChild5" presStyleCnt="0"/>
      <dgm:spPr/>
    </dgm:pt>
    <dgm:pt modelId="{DBC500DD-790D-4418-BDDF-823F683BB543}" type="pres">
      <dgm:prSet presAssocID="{FFB4F26B-28B3-4D9F-9D7C-5B054F083561}" presName="Name37" presStyleLbl="parChTrans1D3" presStyleIdx="1" presStyleCnt="2"/>
      <dgm:spPr/>
    </dgm:pt>
    <dgm:pt modelId="{ED5D91D6-C718-4A66-B6DE-6155264DA248}" type="pres">
      <dgm:prSet presAssocID="{733C34B9-B381-4A3C-B9B0-BFACE0F41C59}" presName="hierRoot2" presStyleCnt="0">
        <dgm:presLayoutVars>
          <dgm:hierBranch val="init"/>
        </dgm:presLayoutVars>
      </dgm:prSet>
      <dgm:spPr/>
    </dgm:pt>
    <dgm:pt modelId="{BF688BF3-1605-4624-9350-022613351872}" type="pres">
      <dgm:prSet presAssocID="{733C34B9-B381-4A3C-B9B0-BFACE0F41C59}" presName="rootComposite" presStyleCnt="0"/>
      <dgm:spPr/>
    </dgm:pt>
    <dgm:pt modelId="{43FDD155-26DD-4000-8F5C-4D81556A799F}" type="pres">
      <dgm:prSet presAssocID="{733C34B9-B381-4A3C-B9B0-BFACE0F41C59}" presName="rootText" presStyleLbl="node1" presStyleIdx="2" presStyleCnt="3" custScaleX="215511" custScaleY="85900" custLinFactNeighborX="6880" custLinFactNeighborY="-1667">
        <dgm:presLayoutVars>
          <dgm:chMax/>
          <dgm:chPref val="3"/>
        </dgm:presLayoutVars>
      </dgm:prSet>
      <dgm:spPr/>
    </dgm:pt>
    <dgm:pt modelId="{103B47CB-1013-4193-B160-96DA1DB5092B}" type="pres">
      <dgm:prSet presAssocID="{733C34B9-B381-4A3C-B9B0-BFACE0F41C59}" presName="titleText2" presStyleLbl="fgAcc1" presStyleIdx="2" presStyleCnt="3" custScaleX="54615" custLinFactNeighborX="84936" custLinFactNeighborY="-5003">
        <dgm:presLayoutVars>
          <dgm:chMax val="0"/>
          <dgm:chPref val="0"/>
        </dgm:presLayoutVars>
      </dgm:prSet>
      <dgm:spPr/>
    </dgm:pt>
    <dgm:pt modelId="{7780EDE8-3947-4FEF-B578-27BCA5CABD81}" type="pres">
      <dgm:prSet presAssocID="{733C34B9-B381-4A3C-B9B0-BFACE0F41C59}" presName="rootConnector" presStyleLbl="node3" presStyleIdx="0" presStyleCnt="0"/>
      <dgm:spPr/>
    </dgm:pt>
    <dgm:pt modelId="{6B9693F0-A26B-4146-AB1A-C165A5E5F865}" type="pres">
      <dgm:prSet presAssocID="{733C34B9-B381-4A3C-B9B0-BFACE0F41C59}" presName="hierChild4" presStyleCnt="0"/>
      <dgm:spPr/>
    </dgm:pt>
    <dgm:pt modelId="{9066DBF5-0197-4563-A454-0E56BA09D3CF}" type="pres">
      <dgm:prSet presAssocID="{733C34B9-B381-4A3C-B9B0-BFACE0F41C59}" presName="hierChild5" presStyleCnt="0"/>
      <dgm:spPr/>
    </dgm:pt>
    <dgm:pt modelId="{DC7CAADE-1A83-45DD-9405-20022A134A9C}" type="pres">
      <dgm:prSet presAssocID="{6C7C516E-A2AF-4E50-905B-6196D286E830}" presName="hierChild5" presStyleCnt="0"/>
      <dgm:spPr/>
    </dgm:pt>
    <dgm:pt modelId="{9BB19D65-EFAC-4B9A-95AE-882691D63E97}" type="pres">
      <dgm:prSet presAssocID="{A47880EF-4E32-41E4-A183-64A71779E727}" presName="hierChild3" presStyleCnt="0"/>
      <dgm:spPr/>
    </dgm:pt>
  </dgm:ptLst>
  <dgm:cxnLst>
    <dgm:cxn modelId="{74D43600-35BA-4C07-AFC1-D983E2B94FE4}" type="presOf" srcId="{B1B4C2A3-C6BE-43EC-9705-D83FFC4AEBCF}" destId="{9D193786-64EF-44B2-BFE3-409BF06FDE3E}" srcOrd="0" destOrd="0" presId="urn:microsoft.com/office/officeart/2008/layout/NameandTitleOrganizationalChart"/>
    <dgm:cxn modelId="{D66D7901-0CB9-4A16-A741-A72D89C8F8F5}" type="presOf" srcId="{3D24BC62-5B64-4B12-B528-6E788A832221}" destId="{A268A47C-0C49-4DA2-941D-5B38897977CD}" srcOrd="0" destOrd="0" presId="urn:microsoft.com/office/officeart/2008/layout/NameandTitleOrganizationalChart"/>
    <dgm:cxn modelId="{31DBC91A-AFE7-4AD3-8FA1-A282F7EEE1C3}" type="presOf" srcId="{738635F0-44CC-421E-BA22-1BA048A2CD85}" destId="{036FA104-775A-4850-9E1B-7CB1EEEA81B5}" srcOrd="0" destOrd="0" presId="urn:microsoft.com/office/officeart/2008/layout/NameandTitleOrganizationalChart"/>
    <dgm:cxn modelId="{3A93B91B-5227-4B52-8921-E6E6B58BE9BE}" type="presOf" srcId="{F4315EEC-1B44-44CB-939D-4548A635035A}" destId="{114F38A2-BEB1-422D-A54C-7E55DF50EB12}" srcOrd="1" destOrd="0" presId="urn:microsoft.com/office/officeart/2008/layout/NameandTitleOrganizationalChart"/>
    <dgm:cxn modelId="{FB91491E-119C-4144-844C-9AA03BD42CD4}" srcId="{A47880EF-4E32-41E4-A183-64A71779E727}" destId="{6C7C516E-A2AF-4E50-905B-6196D286E830}" srcOrd="0" destOrd="0" parTransId="{738635F0-44CC-421E-BA22-1BA048A2CD85}" sibTransId="{B1B4C2A3-C6BE-43EC-9705-D83FFC4AEBCF}"/>
    <dgm:cxn modelId="{C076A625-5E95-4AF4-8E5F-98727E9A63BA}" type="presOf" srcId="{46A503A2-AB6A-4DC3-8D06-F12E7C42EBB0}" destId="{103B47CB-1013-4193-B160-96DA1DB5092B}" srcOrd="0" destOrd="0" presId="urn:microsoft.com/office/officeart/2008/layout/NameandTitleOrganizationalChart"/>
    <dgm:cxn modelId="{F570F526-25D1-4F56-B378-4A91C77C333D}" type="presOf" srcId="{A47880EF-4E32-41E4-A183-64A71779E727}" destId="{E0C195D7-862A-45DE-821A-320A22B16553}" srcOrd="0" destOrd="0" presId="urn:microsoft.com/office/officeart/2008/layout/NameandTitleOrganizationalChart"/>
    <dgm:cxn modelId="{F6BA5A5C-60AF-4E03-B2FA-9D091842A01A}" type="presOf" srcId="{A47880EF-4E32-41E4-A183-64A71779E727}" destId="{3D7A859E-6FE1-46DE-B79E-10F894383B9C}" srcOrd="1" destOrd="0" presId="urn:microsoft.com/office/officeart/2008/layout/NameandTitleOrganizationalChart"/>
    <dgm:cxn modelId="{16A1FA72-0406-48F7-BFD9-91FFCC5570F2}" type="presOf" srcId="{C355EE82-2039-4F2A-A51E-6EAB9758EC8D}" destId="{0E04C62B-D4D0-4B41-9520-E7B31CE34ADB}" srcOrd="0" destOrd="0" presId="urn:microsoft.com/office/officeart/2008/layout/NameandTitleOrganizationalChart"/>
    <dgm:cxn modelId="{05DE8D80-EDE1-465E-9FCC-DC8568396EB9}" srcId="{6C7C516E-A2AF-4E50-905B-6196D286E830}" destId="{F4315EEC-1B44-44CB-939D-4548A635035A}" srcOrd="0" destOrd="0" parTransId="{C355EE82-2039-4F2A-A51E-6EAB9758EC8D}" sibTransId="{3D24BC62-5B64-4B12-B528-6E788A832221}"/>
    <dgm:cxn modelId="{AD7BCE8F-660E-4604-830F-6E31EB416250}" type="presOf" srcId="{6C7C516E-A2AF-4E50-905B-6196D286E830}" destId="{0427C9D8-9D3C-4BFE-BA3D-98DA50605586}" srcOrd="1" destOrd="0" presId="urn:microsoft.com/office/officeart/2008/layout/NameandTitleOrganizationalChart"/>
    <dgm:cxn modelId="{03807791-AE1E-4991-B610-08E65CC26268}" type="presOf" srcId="{733C34B9-B381-4A3C-B9B0-BFACE0F41C59}" destId="{7780EDE8-3947-4FEF-B578-27BCA5CABD81}" srcOrd="1" destOrd="0" presId="urn:microsoft.com/office/officeart/2008/layout/NameandTitleOrganizationalChart"/>
    <dgm:cxn modelId="{AFB975A1-2568-45BF-802B-3E8C9CC9BE58}" type="presOf" srcId="{690A7253-11A7-483F-BDB4-04835B0BE3A8}" destId="{BF91D814-7919-4EF6-B718-F64A9D9E1592}" srcOrd="0" destOrd="0" presId="urn:microsoft.com/office/officeart/2008/layout/NameandTitleOrganizationalChart"/>
    <dgm:cxn modelId="{88D9CBAE-E94B-4E56-B956-1ABA05F156BC}" srcId="{6C7C516E-A2AF-4E50-905B-6196D286E830}" destId="{733C34B9-B381-4A3C-B9B0-BFACE0F41C59}" srcOrd="1" destOrd="0" parTransId="{FFB4F26B-28B3-4D9F-9D7C-5B054F083561}" sibTransId="{46A503A2-AB6A-4DC3-8D06-F12E7C42EBB0}"/>
    <dgm:cxn modelId="{91567ACC-52C8-414D-9746-AC35A1189FF5}" type="presOf" srcId="{CE28E8F2-64C5-433A-A950-9A78C7835BC1}" destId="{BC9732CB-F707-41C0-B49C-7E3C6B8700CC}" srcOrd="0" destOrd="0" presId="urn:microsoft.com/office/officeart/2008/layout/NameandTitleOrganizationalChart"/>
    <dgm:cxn modelId="{7DF9C0CD-2CEA-46CA-860D-1BBEB163FC35}" type="presOf" srcId="{FFB4F26B-28B3-4D9F-9D7C-5B054F083561}" destId="{DBC500DD-790D-4418-BDDF-823F683BB543}" srcOrd="0" destOrd="0" presId="urn:microsoft.com/office/officeart/2008/layout/NameandTitleOrganizationalChart"/>
    <dgm:cxn modelId="{65F608E3-B6BD-40F1-AB26-3EB5A6A33592}" type="presOf" srcId="{F4315EEC-1B44-44CB-939D-4548A635035A}" destId="{13933261-D08C-48E1-81F1-546D69159001}" srcOrd="0" destOrd="0" presId="urn:microsoft.com/office/officeart/2008/layout/NameandTitleOrganizationalChart"/>
    <dgm:cxn modelId="{9A0D78EA-22FD-4630-BFE2-BBC89AE55D3D}" srcId="{CE28E8F2-64C5-433A-A950-9A78C7835BC1}" destId="{A47880EF-4E32-41E4-A183-64A71779E727}" srcOrd="0" destOrd="0" parTransId="{26CC3C4A-AEC7-447C-9BAA-F4FBE50F9448}" sibTransId="{690A7253-11A7-483F-BDB4-04835B0BE3A8}"/>
    <dgm:cxn modelId="{2B57D9F4-E4CC-4F3C-AB80-C529BBF1F842}" type="presOf" srcId="{733C34B9-B381-4A3C-B9B0-BFACE0F41C59}" destId="{43FDD155-26DD-4000-8F5C-4D81556A799F}" srcOrd="0" destOrd="0" presId="urn:microsoft.com/office/officeart/2008/layout/NameandTitleOrganizationalChart"/>
    <dgm:cxn modelId="{EB0961FE-69C8-4234-AC82-B0571FFDB399}" type="presOf" srcId="{6C7C516E-A2AF-4E50-905B-6196D286E830}" destId="{63C4FF23-08E5-4AB8-8DE9-C1FC13C80372}" srcOrd="0" destOrd="0" presId="urn:microsoft.com/office/officeart/2008/layout/NameandTitleOrganizationalChart"/>
    <dgm:cxn modelId="{93DEDA03-5D66-454C-8035-556694BD628B}" type="presParOf" srcId="{BC9732CB-F707-41C0-B49C-7E3C6B8700CC}" destId="{014810CA-ABA8-41DE-A0B0-2FF590365B4D}" srcOrd="0" destOrd="0" presId="urn:microsoft.com/office/officeart/2008/layout/NameandTitleOrganizationalChart"/>
    <dgm:cxn modelId="{0356367E-8863-415E-BAA4-58E7D8B60263}" type="presParOf" srcId="{014810CA-ABA8-41DE-A0B0-2FF590365B4D}" destId="{F57BE15D-27FB-4DEE-930D-99529EC13E50}" srcOrd="0" destOrd="0" presId="urn:microsoft.com/office/officeart/2008/layout/NameandTitleOrganizationalChart"/>
    <dgm:cxn modelId="{519A26ED-CDEF-415A-906D-14BA2FBD05E5}" type="presParOf" srcId="{F57BE15D-27FB-4DEE-930D-99529EC13E50}" destId="{E0C195D7-862A-45DE-821A-320A22B16553}" srcOrd="0" destOrd="0" presId="urn:microsoft.com/office/officeart/2008/layout/NameandTitleOrganizationalChart"/>
    <dgm:cxn modelId="{DBB61846-7B43-486F-B160-01A61007754F}" type="presParOf" srcId="{F57BE15D-27FB-4DEE-930D-99529EC13E50}" destId="{BF91D814-7919-4EF6-B718-F64A9D9E1592}" srcOrd="1" destOrd="0" presId="urn:microsoft.com/office/officeart/2008/layout/NameandTitleOrganizationalChart"/>
    <dgm:cxn modelId="{017C3042-43E6-4B36-973E-48B88B2AEACB}" type="presParOf" srcId="{F57BE15D-27FB-4DEE-930D-99529EC13E50}" destId="{3D7A859E-6FE1-46DE-B79E-10F894383B9C}" srcOrd="2" destOrd="0" presId="urn:microsoft.com/office/officeart/2008/layout/NameandTitleOrganizationalChart"/>
    <dgm:cxn modelId="{79C358EB-7921-4AAB-8BAC-45C8CB769F83}" type="presParOf" srcId="{014810CA-ABA8-41DE-A0B0-2FF590365B4D}" destId="{07F17F25-2DEE-42A8-9901-E467B5CE4320}" srcOrd="1" destOrd="0" presId="urn:microsoft.com/office/officeart/2008/layout/NameandTitleOrganizationalChart"/>
    <dgm:cxn modelId="{88EB7A0B-A99D-49CB-81E9-9CA459C811D1}" type="presParOf" srcId="{07F17F25-2DEE-42A8-9901-E467B5CE4320}" destId="{036FA104-775A-4850-9E1B-7CB1EEEA81B5}" srcOrd="0" destOrd="0" presId="urn:microsoft.com/office/officeart/2008/layout/NameandTitleOrganizationalChart"/>
    <dgm:cxn modelId="{5E65B619-1627-4E3B-88D0-220B272E0B6E}" type="presParOf" srcId="{07F17F25-2DEE-42A8-9901-E467B5CE4320}" destId="{E6B9ACD8-7252-4E6C-ACE9-15011A765666}" srcOrd="1" destOrd="0" presId="urn:microsoft.com/office/officeart/2008/layout/NameandTitleOrganizationalChart"/>
    <dgm:cxn modelId="{4AE292C5-DE0C-490E-B3C4-18DBECD33434}" type="presParOf" srcId="{E6B9ACD8-7252-4E6C-ACE9-15011A765666}" destId="{8AB5CD89-A6D2-4273-B78E-5343EE814113}" srcOrd="0" destOrd="0" presId="urn:microsoft.com/office/officeart/2008/layout/NameandTitleOrganizationalChart"/>
    <dgm:cxn modelId="{C67B8FE9-A561-4C27-9DC1-BA0A54AFC77C}" type="presParOf" srcId="{8AB5CD89-A6D2-4273-B78E-5343EE814113}" destId="{63C4FF23-08E5-4AB8-8DE9-C1FC13C80372}" srcOrd="0" destOrd="0" presId="urn:microsoft.com/office/officeart/2008/layout/NameandTitleOrganizationalChart"/>
    <dgm:cxn modelId="{30AEE8F8-CCE3-44CE-85B3-3AEB8FFCADB4}" type="presParOf" srcId="{8AB5CD89-A6D2-4273-B78E-5343EE814113}" destId="{9D193786-64EF-44B2-BFE3-409BF06FDE3E}" srcOrd="1" destOrd="0" presId="urn:microsoft.com/office/officeart/2008/layout/NameandTitleOrganizationalChart"/>
    <dgm:cxn modelId="{9FF8CA7B-8A15-4088-AC40-9747A4B89BA2}" type="presParOf" srcId="{8AB5CD89-A6D2-4273-B78E-5343EE814113}" destId="{0427C9D8-9D3C-4BFE-BA3D-98DA50605586}" srcOrd="2" destOrd="0" presId="urn:microsoft.com/office/officeart/2008/layout/NameandTitleOrganizationalChart"/>
    <dgm:cxn modelId="{794B816D-E800-475A-A565-CD78DAB1B25A}" type="presParOf" srcId="{E6B9ACD8-7252-4E6C-ACE9-15011A765666}" destId="{BDDBD524-9A34-41AF-832E-D8FACB36F9C7}" srcOrd="1" destOrd="0" presId="urn:microsoft.com/office/officeart/2008/layout/NameandTitleOrganizationalChart"/>
    <dgm:cxn modelId="{1A36F4A2-0FE9-4A05-9637-2CF924CED374}" type="presParOf" srcId="{BDDBD524-9A34-41AF-832E-D8FACB36F9C7}" destId="{0E04C62B-D4D0-4B41-9520-E7B31CE34ADB}" srcOrd="0" destOrd="0" presId="urn:microsoft.com/office/officeart/2008/layout/NameandTitleOrganizationalChart"/>
    <dgm:cxn modelId="{123AE89C-06C8-4FF0-AFEC-DE553BDDEBF6}" type="presParOf" srcId="{BDDBD524-9A34-41AF-832E-D8FACB36F9C7}" destId="{C1298A52-4368-4E7B-9463-362AA263DE47}" srcOrd="1" destOrd="0" presId="urn:microsoft.com/office/officeart/2008/layout/NameandTitleOrganizationalChart"/>
    <dgm:cxn modelId="{5C2221A8-6D75-4538-89AD-93E10B91A430}" type="presParOf" srcId="{C1298A52-4368-4E7B-9463-362AA263DE47}" destId="{D1363329-9FF6-4AA0-9D59-61D9CA34CD41}" srcOrd="0" destOrd="0" presId="urn:microsoft.com/office/officeart/2008/layout/NameandTitleOrganizationalChart"/>
    <dgm:cxn modelId="{B79A2E7D-6FA0-48C0-9895-003A2B84C8C8}" type="presParOf" srcId="{D1363329-9FF6-4AA0-9D59-61D9CA34CD41}" destId="{13933261-D08C-48E1-81F1-546D69159001}" srcOrd="0" destOrd="0" presId="urn:microsoft.com/office/officeart/2008/layout/NameandTitleOrganizationalChart"/>
    <dgm:cxn modelId="{380CBA02-75A5-41BB-B820-E653665C285A}" type="presParOf" srcId="{D1363329-9FF6-4AA0-9D59-61D9CA34CD41}" destId="{A268A47C-0C49-4DA2-941D-5B38897977CD}" srcOrd="1" destOrd="0" presId="urn:microsoft.com/office/officeart/2008/layout/NameandTitleOrganizationalChart"/>
    <dgm:cxn modelId="{382A6A4C-43F8-469C-BA2B-2434D3974380}" type="presParOf" srcId="{D1363329-9FF6-4AA0-9D59-61D9CA34CD41}" destId="{114F38A2-BEB1-422D-A54C-7E55DF50EB12}" srcOrd="2" destOrd="0" presId="urn:microsoft.com/office/officeart/2008/layout/NameandTitleOrganizationalChart"/>
    <dgm:cxn modelId="{68E4C618-FE71-4459-9B10-4E25A4E49C1E}" type="presParOf" srcId="{C1298A52-4368-4E7B-9463-362AA263DE47}" destId="{4EDF0DEA-AFCD-4EBF-A7CA-20E3BB71B662}" srcOrd="1" destOrd="0" presId="urn:microsoft.com/office/officeart/2008/layout/NameandTitleOrganizationalChart"/>
    <dgm:cxn modelId="{31F5B876-4134-4E55-8445-9824AA50DBFC}" type="presParOf" srcId="{C1298A52-4368-4E7B-9463-362AA263DE47}" destId="{B816160B-D25E-4332-BF56-9C4B0D8B6E2F}" srcOrd="2" destOrd="0" presId="urn:microsoft.com/office/officeart/2008/layout/NameandTitleOrganizationalChart"/>
    <dgm:cxn modelId="{1B242B5C-7258-4E8D-9248-B3E2DFF8296E}" type="presParOf" srcId="{BDDBD524-9A34-41AF-832E-D8FACB36F9C7}" destId="{DBC500DD-790D-4418-BDDF-823F683BB543}" srcOrd="2" destOrd="0" presId="urn:microsoft.com/office/officeart/2008/layout/NameandTitleOrganizationalChart"/>
    <dgm:cxn modelId="{B5FE638B-3C81-4C15-A265-D8C6EA3FE358}" type="presParOf" srcId="{BDDBD524-9A34-41AF-832E-D8FACB36F9C7}" destId="{ED5D91D6-C718-4A66-B6DE-6155264DA248}" srcOrd="3" destOrd="0" presId="urn:microsoft.com/office/officeart/2008/layout/NameandTitleOrganizationalChart"/>
    <dgm:cxn modelId="{6F219B40-5DBD-4FAE-8D7F-6BFF868F8A21}" type="presParOf" srcId="{ED5D91D6-C718-4A66-B6DE-6155264DA248}" destId="{BF688BF3-1605-4624-9350-022613351872}" srcOrd="0" destOrd="0" presId="urn:microsoft.com/office/officeart/2008/layout/NameandTitleOrganizationalChart"/>
    <dgm:cxn modelId="{39FAC027-486C-42AA-B0EB-B7DF6424C497}" type="presParOf" srcId="{BF688BF3-1605-4624-9350-022613351872}" destId="{43FDD155-26DD-4000-8F5C-4D81556A799F}" srcOrd="0" destOrd="0" presId="urn:microsoft.com/office/officeart/2008/layout/NameandTitleOrganizationalChart"/>
    <dgm:cxn modelId="{94C33E8E-2552-4BF7-8772-F0D0856FA4E1}" type="presParOf" srcId="{BF688BF3-1605-4624-9350-022613351872}" destId="{103B47CB-1013-4193-B160-96DA1DB5092B}" srcOrd="1" destOrd="0" presId="urn:microsoft.com/office/officeart/2008/layout/NameandTitleOrganizationalChart"/>
    <dgm:cxn modelId="{51895A73-A046-4CBD-8BE3-8F5444F94E9C}" type="presParOf" srcId="{BF688BF3-1605-4624-9350-022613351872}" destId="{7780EDE8-3947-4FEF-B578-27BCA5CABD81}" srcOrd="2" destOrd="0" presId="urn:microsoft.com/office/officeart/2008/layout/NameandTitleOrganizationalChart"/>
    <dgm:cxn modelId="{D1F25E21-2B18-47F8-AE59-FC0B12B26507}" type="presParOf" srcId="{ED5D91D6-C718-4A66-B6DE-6155264DA248}" destId="{6B9693F0-A26B-4146-AB1A-C165A5E5F865}" srcOrd="1" destOrd="0" presId="urn:microsoft.com/office/officeart/2008/layout/NameandTitleOrganizationalChart"/>
    <dgm:cxn modelId="{C9FE47F2-1D98-4E3C-A56F-A30541922575}" type="presParOf" srcId="{ED5D91D6-C718-4A66-B6DE-6155264DA248}" destId="{9066DBF5-0197-4563-A454-0E56BA09D3CF}" srcOrd="2" destOrd="0" presId="urn:microsoft.com/office/officeart/2008/layout/NameandTitleOrganizationalChart"/>
    <dgm:cxn modelId="{68CC3C13-7A03-4F56-B141-9E870E1FCA05}" type="presParOf" srcId="{E6B9ACD8-7252-4E6C-ACE9-15011A765666}" destId="{DC7CAADE-1A83-45DD-9405-20022A134A9C}" srcOrd="2" destOrd="0" presId="urn:microsoft.com/office/officeart/2008/layout/NameandTitleOrganizationalChart"/>
    <dgm:cxn modelId="{EDB7AD4F-A29E-4C49-8C62-8D1B435A9F62}" type="presParOf" srcId="{014810CA-ABA8-41DE-A0B0-2FF590365B4D}" destId="{9BB19D65-EFAC-4B9A-95AE-882691D63E97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B98EA0-6C12-40D9-AA75-854C271D50B1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A5D1A4C1-6834-4DC3-844E-6706CEAD6792}">
      <dgm:prSet phldrT="[Texte]" custT="1"/>
      <dgm:spPr/>
      <dgm:t>
        <a:bodyPr/>
        <a:lstStyle/>
        <a:p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Module 1 : </a:t>
          </a:r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La pédagogie et les métiers de l’enseignement</a:t>
          </a:r>
          <a:endParaRPr lang="fr-FR" sz="1800" dirty="0"/>
        </a:p>
      </dgm:t>
    </dgm:pt>
    <dgm:pt modelId="{D7D1A928-97B1-47DC-9FC2-C9A2B53AA9C7}" type="parTrans" cxnId="{51D1F107-0BEB-41A3-BD4A-1B1A1CDD2385}">
      <dgm:prSet/>
      <dgm:spPr/>
      <dgm:t>
        <a:bodyPr/>
        <a:lstStyle/>
        <a:p>
          <a:endParaRPr lang="fr-FR"/>
        </a:p>
      </dgm:t>
    </dgm:pt>
    <dgm:pt modelId="{22DC39B6-DD68-4FB3-9DE3-D67A6EC97472}" type="sibTrans" cxnId="{51D1F107-0BEB-41A3-BD4A-1B1A1CDD2385}">
      <dgm:prSet/>
      <dgm:spPr/>
      <dgm:t>
        <a:bodyPr/>
        <a:lstStyle/>
        <a:p>
          <a:endParaRPr lang="fr-FR"/>
        </a:p>
      </dgm:t>
    </dgm:pt>
    <dgm:pt modelId="{D5B33328-3929-4244-B607-D4588E25EA91}">
      <dgm:prSet phldrT="[Texte]" custT="1"/>
      <dgm:spPr/>
      <dgm:t>
        <a:bodyPr/>
        <a:lstStyle/>
        <a:p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Module 2</a:t>
          </a:r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 : Communiquer et prendre la parole en situation pédagogique</a:t>
          </a:r>
        </a:p>
      </dgm:t>
    </dgm:pt>
    <dgm:pt modelId="{7C83D8E3-5EC3-4724-8C8E-87C6E6BABBC9}" type="parTrans" cxnId="{016DC2DE-485A-44A7-8FC2-126382874031}">
      <dgm:prSet/>
      <dgm:spPr/>
      <dgm:t>
        <a:bodyPr/>
        <a:lstStyle/>
        <a:p>
          <a:endParaRPr lang="fr-FR"/>
        </a:p>
      </dgm:t>
    </dgm:pt>
    <dgm:pt modelId="{69B099B1-CD09-41A5-8F66-2592C464D4E1}" type="sibTrans" cxnId="{016DC2DE-485A-44A7-8FC2-126382874031}">
      <dgm:prSet/>
      <dgm:spPr/>
      <dgm:t>
        <a:bodyPr/>
        <a:lstStyle/>
        <a:p>
          <a:endParaRPr lang="fr-FR"/>
        </a:p>
      </dgm:t>
    </dgm:pt>
    <dgm:pt modelId="{745C2EEB-2323-42CE-9A81-C3700E40F445}">
      <dgm:prSet phldrT="[Texte]" custT="1"/>
      <dgm:spPr/>
      <dgm:t>
        <a:bodyPr/>
        <a:lstStyle/>
        <a:p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Module 3 </a:t>
          </a:r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: La pédagogie numérique à distance</a:t>
          </a:r>
        </a:p>
      </dgm:t>
    </dgm:pt>
    <dgm:pt modelId="{3A4D7768-939D-4A7E-B3F3-8BD42C0321AA}" type="parTrans" cxnId="{0FF32068-269F-4590-9949-835437DE316A}">
      <dgm:prSet/>
      <dgm:spPr/>
      <dgm:t>
        <a:bodyPr/>
        <a:lstStyle/>
        <a:p>
          <a:endParaRPr lang="fr-FR"/>
        </a:p>
      </dgm:t>
    </dgm:pt>
    <dgm:pt modelId="{989D7263-0C4A-4EB1-B182-EBF5D4F64085}" type="sibTrans" cxnId="{0FF32068-269F-4590-9949-835437DE316A}">
      <dgm:prSet/>
      <dgm:spPr/>
      <dgm:t>
        <a:bodyPr/>
        <a:lstStyle/>
        <a:p>
          <a:endParaRPr lang="fr-FR"/>
        </a:p>
      </dgm:t>
    </dgm:pt>
    <dgm:pt modelId="{A7114596-03BA-43E2-8AD8-EA455C626952}">
      <dgm:prSet custT="1"/>
      <dgm:spPr/>
      <dgm:t>
        <a:bodyPr/>
        <a:lstStyle/>
        <a:p>
          <a:pPr algn="l"/>
          <a:r>
            <a:rPr lang="fr-FR" sz="1600" b="1" u="sng" dirty="0">
              <a:latin typeface="Arial" panose="020B0604020202020204" pitchFamily="34" charset="0"/>
              <a:cs typeface="Arial" panose="020B0604020202020204" pitchFamily="34" charset="0"/>
            </a:rPr>
            <a:t>Objectif</a:t>
          </a:r>
          <a:r>
            <a:rPr lang="fr-FR" sz="1600" u="sng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600" u="none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fr-FR" sz="1600" dirty="0">
              <a:latin typeface="Arial" panose="020B0604020202020204" pitchFamily="34" charset="0"/>
              <a:cs typeface="Arial" panose="020B0604020202020204" pitchFamily="34" charset="0"/>
            </a:rPr>
            <a:t>se former à devenir enseignant et formateur, être sensibiliser aux représentations du métier d’enseignant, découvrir les méthodologies de la pédagogie et les modalités de travail</a:t>
          </a:r>
          <a:endParaRPr lang="fr-FR" sz="16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571EB7-8D13-4B7A-A7BB-6401249FEB46}" type="parTrans" cxnId="{6940DAF4-7B74-4354-9AB4-B906F3787C7E}">
      <dgm:prSet/>
      <dgm:spPr/>
      <dgm:t>
        <a:bodyPr/>
        <a:lstStyle/>
        <a:p>
          <a:endParaRPr lang="fr-FR"/>
        </a:p>
      </dgm:t>
    </dgm:pt>
    <dgm:pt modelId="{C520AF64-BD45-4D9A-8907-6797A9199E54}" type="sibTrans" cxnId="{6940DAF4-7B74-4354-9AB4-B906F3787C7E}">
      <dgm:prSet/>
      <dgm:spPr/>
      <dgm:t>
        <a:bodyPr/>
        <a:lstStyle/>
        <a:p>
          <a:endParaRPr lang="fr-FR"/>
        </a:p>
      </dgm:t>
    </dgm:pt>
    <dgm:pt modelId="{D3EC733F-402C-4FF6-9844-DC678073D41A}">
      <dgm:prSet custT="1"/>
      <dgm:spPr/>
      <dgm:t>
        <a:bodyPr/>
        <a:lstStyle/>
        <a:p>
          <a:pPr algn="l"/>
          <a:r>
            <a:rPr lang="fr-FR" sz="1600" b="1" dirty="0">
              <a:latin typeface="Arial" panose="020B0604020202020204" pitchFamily="34" charset="0"/>
              <a:cs typeface="Arial" panose="020B0604020202020204" pitchFamily="34" charset="0"/>
            </a:rPr>
            <a:t>Objectif : </a:t>
          </a:r>
          <a:r>
            <a:rPr lang="fr-FR" sz="1600" dirty="0">
              <a:latin typeface="Arial" panose="020B0604020202020204" pitchFamily="34" charset="0"/>
              <a:cs typeface="Arial" panose="020B0604020202020204" pitchFamily="34" charset="0"/>
            </a:rPr>
            <a:t>Permettre aux doctorants de développer leur présence vocale et physique, de s’exprimer avec plus d’aisance et d’optimiser leurs capacités à s’adapter, à captiver et gérer un auditoire en situation pédagogique</a:t>
          </a:r>
          <a:endParaRPr lang="fr-FR" sz="16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039B85-A7AD-4C71-9283-2C5A0ABCA65B}" type="parTrans" cxnId="{3FE145D8-DBB0-46CF-BC0F-D6296A700B4D}">
      <dgm:prSet/>
      <dgm:spPr/>
      <dgm:t>
        <a:bodyPr/>
        <a:lstStyle/>
        <a:p>
          <a:endParaRPr lang="fr-FR"/>
        </a:p>
      </dgm:t>
    </dgm:pt>
    <dgm:pt modelId="{C6E8D9E0-B07E-4CE6-BECD-6BA40E604069}" type="sibTrans" cxnId="{3FE145D8-DBB0-46CF-BC0F-D6296A700B4D}">
      <dgm:prSet/>
      <dgm:spPr/>
      <dgm:t>
        <a:bodyPr/>
        <a:lstStyle/>
        <a:p>
          <a:endParaRPr lang="fr-FR"/>
        </a:p>
      </dgm:t>
    </dgm:pt>
    <dgm:pt modelId="{398F9270-3800-450B-9C0C-C097E70A87A0}">
      <dgm:prSet custT="1"/>
      <dgm:spPr/>
      <dgm:t>
        <a:bodyPr/>
        <a:lstStyle/>
        <a:p>
          <a:r>
            <a:rPr lang="fr-FR" sz="1600" b="1" u="none" dirty="0">
              <a:latin typeface="Arial" panose="020B0604020202020204" pitchFamily="34" charset="0"/>
              <a:cs typeface="Arial" panose="020B0604020202020204" pitchFamily="34" charset="0"/>
            </a:rPr>
            <a:t>Objectif : </a:t>
          </a:r>
          <a:r>
            <a:rPr lang="fr-FR" sz="1600" dirty="0">
              <a:latin typeface="Arial" panose="020B0604020202020204" pitchFamily="34" charset="0"/>
              <a:cs typeface="Arial" panose="020B0604020202020204" pitchFamily="34" charset="0"/>
            </a:rPr>
            <a:t>découvrir</a:t>
          </a:r>
          <a:r>
            <a:rPr lang="fr-FR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600" dirty="0">
              <a:latin typeface="Arial" panose="020B0604020202020204" pitchFamily="34" charset="0"/>
              <a:cs typeface="Arial" panose="020B0604020202020204" pitchFamily="34" charset="0"/>
            </a:rPr>
            <a:t>les enjeux de l’enseignement pédagogique, les innovations pédagogiques, apprendre à utiliser les outils</a:t>
          </a:r>
          <a:endParaRPr lang="fr-FR" sz="1600" b="1" u="sng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96379D-594D-4CFC-9C60-588630C5B5B7}" type="parTrans" cxnId="{CBD629AA-DA95-4F78-8C89-E2EA04E51E53}">
      <dgm:prSet/>
      <dgm:spPr/>
      <dgm:t>
        <a:bodyPr/>
        <a:lstStyle/>
        <a:p>
          <a:endParaRPr lang="fr-FR"/>
        </a:p>
      </dgm:t>
    </dgm:pt>
    <dgm:pt modelId="{67686ADD-8484-444E-9233-D9CC95D8CC7D}" type="sibTrans" cxnId="{CBD629AA-DA95-4F78-8C89-E2EA04E51E53}">
      <dgm:prSet/>
      <dgm:spPr/>
      <dgm:t>
        <a:bodyPr/>
        <a:lstStyle/>
        <a:p>
          <a:endParaRPr lang="fr-FR"/>
        </a:p>
      </dgm:t>
    </dgm:pt>
    <dgm:pt modelId="{1A2968C0-0083-460A-86AF-6582D6054D58}">
      <dgm:prSet custT="1"/>
      <dgm:spPr/>
      <dgm:t>
        <a:bodyPr/>
        <a:lstStyle/>
        <a:p>
          <a:pPr algn="l"/>
          <a:r>
            <a:rPr lang="fr-FR" sz="1200" dirty="0">
              <a:latin typeface="Arial" panose="020B0604020202020204" pitchFamily="34" charset="0"/>
              <a:cs typeface="Arial" panose="020B0604020202020204" pitchFamily="34" charset="0"/>
            </a:rPr>
            <a:t>5 groupes de 15/18 doctorants (durée : 1 jour) : </a:t>
          </a:r>
          <a:r>
            <a:rPr lang="fr-FR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Mardi 30 avril / Lundi 27 mai / mardi 28 mai / Jeudi 30 mai/ Vendredi 31 mai                </a:t>
          </a:r>
          <a:r>
            <a:rPr lang="fr-FR" sz="12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Intervenants</a:t>
          </a:r>
          <a:r>
            <a:rPr lang="fr-FR" sz="1200" b="1" u="non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: </a:t>
          </a:r>
          <a:r>
            <a:rPr lang="fr-FR" sz="12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Cyrille Gaudin et Gérard </a:t>
          </a:r>
          <a:r>
            <a:rPr lang="fr-FR" sz="1200" b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Devianne</a:t>
          </a:r>
          <a:endParaRPr lang="fr-FR" sz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860756-C091-43A8-B71C-177904999DE1}" type="parTrans" cxnId="{311548F4-0B38-4FF7-9A39-7F5A4AB27F10}">
      <dgm:prSet/>
      <dgm:spPr/>
      <dgm:t>
        <a:bodyPr/>
        <a:lstStyle/>
        <a:p>
          <a:endParaRPr lang="fr-FR"/>
        </a:p>
      </dgm:t>
    </dgm:pt>
    <dgm:pt modelId="{4D8BB264-804B-4E8F-813A-12039AB38284}" type="sibTrans" cxnId="{311548F4-0B38-4FF7-9A39-7F5A4AB27F10}">
      <dgm:prSet/>
      <dgm:spPr/>
      <dgm:t>
        <a:bodyPr/>
        <a:lstStyle/>
        <a:p>
          <a:endParaRPr lang="fr-FR"/>
        </a:p>
      </dgm:t>
    </dgm:pt>
    <dgm:pt modelId="{036279E7-BB16-47B5-B74D-FCAA7D33A8BA}">
      <dgm:prSet custT="1"/>
      <dgm:spPr/>
      <dgm:t>
        <a:bodyPr/>
        <a:lstStyle/>
        <a:p>
          <a:pPr algn="l"/>
          <a:r>
            <a:rPr lang="fr-FR" sz="1200" dirty="0">
              <a:latin typeface="Arial" panose="020B0604020202020204" pitchFamily="34" charset="0"/>
              <a:cs typeface="Arial" panose="020B0604020202020204" pitchFamily="34" charset="0"/>
            </a:rPr>
            <a:t>5 groupes de 15/18 doctorants max (durée : 1 jour) : </a:t>
          </a:r>
          <a:r>
            <a:rPr lang="fr-FR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Jeudi 2 mai / Vendredi 3 Mai/  Mardi 21 mai/  Mercr. 22 mai/  Jeudi 23 Mai (Vendredi 24 Mai)                 </a:t>
          </a:r>
          <a:r>
            <a:rPr lang="fr-FR" sz="12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Intervenant</a:t>
          </a:r>
          <a:r>
            <a:rPr lang="fr-FR" sz="1200" b="1" u="non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: </a:t>
          </a:r>
          <a:r>
            <a:rPr lang="fr-FR" sz="12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Dominique Dumont</a:t>
          </a:r>
          <a:endParaRPr lang="fr-FR" sz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EC2A6-BFB9-4A57-86B2-C5DF33F04DEE}" type="parTrans" cxnId="{C778939D-182D-4A4A-AEC1-48A2AB390D83}">
      <dgm:prSet/>
      <dgm:spPr/>
      <dgm:t>
        <a:bodyPr/>
        <a:lstStyle/>
        <a:p>
          <a:endParaRPr lang="fr-FR"/>
        </a:p>
      </dgm:t>
    </dgm:pt>
    <dgm:pt modelId="{E36AED04-8694-4E4B-8FDE-AA0C22B1FF0F}" type="sibTrans" cxnId="{C778939D-182D-4A4A-AEC1-48A2AB390D83}">
      <dgm:prSet/>
      <dgm:spPr/>
      <dgm:t>
        <a:bodyPr/>
        <a:lstStyle/>
        <a:p>
          <a:endParaRPr lang="fr-FR"/>
        </a:p>
      </dgm:t>
    </dgm:pt>
    <dgm:pt modelId="{E81E1F03-205A-4C55-9DA5-C891CEDBEF24}">
      <dgm:prSet custT="1"/>
      <dgm:spPr/>
      <dgm:t>
        <a:bodyPr/>
        <a:lstStyle/>
        <a:p>
          <a:pPr algn="l"/>
          <a:endParaRPr lang="fr-F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7DE17-4944-443A-B81A-98E6BD62F3A8}" type="parTrans" cxnId="{821E2E9A-6014-45BC-8A82-149BC3CE0D27}">
      <dgm:prSet/>
      <dgm:spPr/>
      <dgm:t>
        <a:bodyPr/>
        <a:lstStyle/>
        <a:p>
          <a:endParaRPr lang="fr-FR"/>
        </a:p>
      </dgm:t>
    </dgm:pt>
    <dgm:pt modelId="{E3036F6C-D2DA-4DE2-AB68-AF449D0F5E8A}" type="sibTrans" cxnId="{821E2E9A-6014-45BC-8A82-149BC3CE0D27}">
      <dgm:prSet/>
      <dgm:spPr/>
      <dgm:t>
        <a:bodyPr/>
        <a:lstStyle/>
        <a:p>
          <a:endParaRPr lang="fr-FR"/>
        </a:p>
      </dgm:t>
    </dgm:pt>
    <dgm:pt modelId="{51ED38E8-038E-4F86-9E40-4DC364FB9EEE}">
      <dgm:prSet custT="1"/>
      <dgm:spPr/>
      <dgm:t>
        <a:bodyPr/>
        <a:lstStyle/>
        <a:p>
          <a:r>
            <a:rPr lang="fr-FR" sz="1200" dirty="0">
              <a:latin typeface="Arial" panose="020B0604020202020204" pitchFamily="34" charset="0"/>
              <a:cs typeface="Arial" panose="020B0604020202020204" pitchFamily="34" charset="0"/>
            </a:rPr>
            <a:t>1 groupe unique avec tous les doctorants inscrits (</a:t>
          </a:r>
          <a:r>
            <a:rPr lang="fr-FR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durée : 1 demi-journée, en visioconférence) :  Lundi 13 Mai </a:t>
          </a:r>
          <a:r>
            <a:rPr lang="fr-FR" sz="12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Intervenant</a:t>
          </a:r>
          <a:r>
            <a:rPr lang="fr-FR" sz="1200" b="1" u="non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: </a:t>
          </a:r>
          <a:r>
            <a:rPr lang="fr-FR" sz="12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Christophe Gentil</a:t>
          </a:r>
          <a:endParaRPr lang="fr-FR" sz="12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DDF26E-A74B-43E6-8239-8A5F5491629F}" type="parTrans" cxnId="{86FC3DB4-FC4D-4F19-8D7A-C00FABF5091D}">
      <dgm:prSet/>
      <dgm:spPr/>
      <dgm:t>
        <a:bodyPr/>
        <a:lstStyle/>
        <a:p>
          <a:endParaRPr lang="fr-FR"/>
        </a:p>
      </dgm:t>
    </dgm:pt>
    <dgm:pt modelId="{6D8FCBB0-AB5F-42B9-B78E-42AB368602AD}" type="sibTrans" cxnId="{86FC3DB4-FC4D-4F19-8D7A-C00FABF5091D}">
      <dgm:prSet/>
      <dgm:spPr/>
      <dgm:t>
        <a:bodyPr/>
        <a:lstStyle/>
        <a:p>
          <a:endParaRPr lang="fr-FR"/>
        </a:p>
      </dgm:t>
    </dgm:pt>
    <dgm:pt modelId="{D18C4C3D-EEE0-4507-A4EA-48EE118039C0}">
      <dgm:prSet custT="1"/>
      <dgm:spPr/>
      <dgm:t>
        <a:bodyPr/>
        <a:lstStyle/>
        <a:p>
          <a:endParaRPr lang="fr-F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2A4108-2187-4C60-94F6-E7892DD9818E}" type="parTrans" cxnId="{9E0B8720-E626-4712-B1C1-AA31F1E438C2}">
      <dgm:prSet/>
      <dgm:spPr/>
      <dgm:t>
        <a:bodyPr/>
        <a:lstStyle/>
        <a:p>
          <a:endParaRPr lang="fr-FR"/>
        </a:p>
      </dgm:t>
    </dgm:pt>
    <dgm:pt modelId="{5E47D489-7DD8-48FE-B503-09265412E68E}" type="sibTrans" cxnId="{9E0B8720-E626-4712-B1C1-AA31F1E438C2}">
      <dgm:prSet/>
      <dgm:spPr/>
      <dgm:t>
        <a:bodyPr/>
        <a:lstStyle/>
        <a:p>
          <a:endParaRPr lang="fr-FR"/>
        </a:p>
      </dgm:t>
    </dgm:pt>
    <dgm:pt modelId="{CB0BFB47-2879-44D2-944B-437B937633D3}">
      <dgm:prSet custT="1"/>
      <dgm:spPr/>
      <dgm:t>
        <a:bodyPr/>
        <a:lstStyle/>
        <a:p>
          <a:pPr algn="l"/>
          <a:endParaRPr lang="fr-F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2BCED-25AE-4BE5-A872-21695BD17603}" type="parTrans" cxnId="{9521C9AF-6397-4AA4-8234-3DBA2D678BF5}">
      <dgm:prSet/>
      <dgm:spPr/>
      <dgm:t>
        <a:bodyPr/>
        <a:lstStyle/>
        <a:p>
          <a:endParaRPr lang="fr-FR"/>
        </a:p>
      </dgm:t>
    </dgm:pt>
    <dgm:pt modelId="{53043F62-2AC3-42B5-AFF8-EFF8D63C68B7}" type="sibTrans" cxnId="{9521C9AF-6397-4AA4-8234-3DBA2D678BF5}">
      <dgm:prSet/>
      <dgm:spPr/>
      <dgm:t>
        <a:bodyPr/>
        <a:lstStyle/>
        <a:p>
          <a:endParaRPr lang="fr-FR"/>
        </a:p>
      </dgm:t>
    </dgm:pt>
    <dgm:pt modelId="{545FE369-FFA7-424F-AF27-8E1A84CEE45B}" type="pres">
      <dgm:prSet presAssocID="{2BB98EA0-6C12-40D9-AA75-854C271D50B1}" presName="Name0" presStyleCnt="0">
        <dgm:presLayoutVars>
          <dgm:dir/>
          <dgm:animLvl val="lvl"/>
          <dgm:resizeHandles val="exact"/>
        </dgm:presLayoutVars>
      </dgm:prSet>
      <dgm:spPr/>
    </dgm:pt>
    <dgm:pt modelId="{160A594E-9563-41F9-9ED0-D72C2C7C9A8D}" type="pres">
      <dgm:prSet presAssocID="{A5D1A4C1-6834-4DC3-844E-6706CEAD6792}" presName="composite" presStyleCnt="0"/>
      <dgm:spPr/>
    </dgm:pt>
    <dgm:pt modelId="{36062F61-A585-449D-8166-C16375A57163}" type="pres">
      <dgm:prSet presAssocID="{A5D1A4C1-6834-4DC3-844E-6706CEAD6792}" presName="parTx" presStyleLbl="alignNode1" presStyleIdx="0" presStyleCnt="3" custScaleY="118123" custLinFactNeighborX="-296" custLinFactNeighborY="-13460">
        <dgm:presLayoutVars>
          <dgm:chMax val="0"/>
          <dgm:chPref val="0"/>
          <dgm:bulletEnabled val="1"/>
        </dgm:presLayoutVars>
      </dgm:prSet>
      <dgm:spPr/>
    </dgm:pt>
    <dgm:pt modelId="{3C4025D6-97DD-420E-BC6A-11A8C6968BEC}" type="pres">
      <dgm:prSet presAssocID="{A5D1A4C1-6834-4DC3-844E-6706CEAD6792}" presName="desTx" presStyleLbl="alignAccFollowNode1" presStyleIdx="0" presStyleCnt="3" custScaleY="100043" custLinFactNeighborX="-103" custLinFactNeighborY="2227">
        <dgm:presLayoutVars>
          <dgm:bulletEnabled val="1"/>
        </dgm:presLayoutVars>
      </dgm:prSet>
      <dgm:spPr/>
    </dgm:pt>
    <dgm:pt modelId="{F8585519-6A7A-4DF3-A678-CD8EE173F84A}" type="pres">
      <dgm:prSet presAssocID="{22DC39B6-DD68-4FB3-9DE3-D67A6EC97472}" presName="space" presStyleCnt="0"/>
      <dgm:spPr/>
    </dgm:pt>
    <dgm:pt modelId="{347761A3-3379-49CB-989C-2D497400C9F6}" type="pres">
      <dgm:prSet presAssocID="{D5B33328-3929-4244-B607-D4588E25EA91}" presName="composite" presStyleCnt="0"/>
      <dgm:spPr/>
    </dgm:pt>
    <dgm:pt modelId="{E48EE316-C248-48FA-B985-0158DDACCFFC}" type="pres">
      <dgm:prSet presAssocID="{D5B33328-3929-4244-B607-D4588E25EA91}" presName="parTx" presStyleLbl="alignNode1" presStyleIdx="1" presStyleCnt="3" custScaleY="119624" custLinFactNeighborX="0" custLinFactNeighborY="-13120">
        <dgm:presLayoutVars>
          <dgm:chMax val="0"/>
          <dgm:chPref val="0"/>
          <dgm:bulletEnabled val="1"/>
        </dgm:presLayoutVars>
      </dgm:prSet>
      <dgm:spPr/>
    </dgm:pt>
    <dgm:pt modelId="{6851FC5B-6989-416F-A1A4-51ABB5F16960}" type="pres">
      <dgm:prSet presAssocID="{D5B33328-3929-4244-B607-D4588E25EA91}" presName="desTx" presStyleLbl="alignAccFollowNode1" presStyleIdx="1" presStyleCnt="3" custLinFactNeighborY="2362">
        <dgm:presLayoutVars>
          <dgm:bulletEnabled val="1"/>
        </dgm:presLayoutVars>
      </dgm:prSet>
      <dgm:spPr/>
    </dgm:pt>
    <dgm:pt modelId="{5C888E11-2D16-47FD-8E32-F253AF6CB0CF}" type="pres">
      <dgm:prSet presAssocID="{69B099B1-CD09-41A5-8F66-2592C464D4E1}" presName="space" presStyleCnt="0"/>
      <dgm:spPr/>
    </dgm:pt>
    <dgm:pt modelId="{41FAD892-659B-4FBC-80FC-1AA919E03EFF}" type="pres">
      <dgm:prSet presAssocID="{745C2EEB-2323-42CE-9A81-C3700E40F445}" presName="composite" presStyleCnt="0"/>
      <dgm:spPr/>
    </dgm:pt>
    <dgm:pt modelId="{19285219-6FB8-4230-8485-FC31A48FE55A}" type="pres">
      <dgm:prSet presAssocID="{745C2EEB-2323-42CE-9A81-C3700E40F445}" presName="parTx" presStyleLbl="alignNode1" presStyleIdx="2" presStyleCnt="3" custScaleY="121201" custLinFactNeighborX="641" custLinFactNeighborY="-12726">
        <dgm:presLayoutVars>
          <dgm:chMax val="0"/>
          <dgm:chPref val="0"/>
          <dgm:bulletEnabled val="1"/>
        </dgm:presLayoutVars>
      </dgm:prSet>
      <dgm:spPr/>
    </dgm:pt>
    <dgm:pt modelId="{DAAE1505-2B09-4B4C-ADAF-D17B96EC7229}" type="pres">
      <dgm:prSet presAssocID="{745C2EEB-2323-42CE-9A81-C3700E40F445}" presName="desTx" presStyleLbl="alignAccFollowNode1" presStyleIdx="2" presStyleCnt="3" custLinFactNeighborY="2433">
        <dgm:presLayoutVars>
          <dgm:bulletEnabled val="1"/>
        </dgm:presLayoutVars>
      </dgm:prSet>
      <dgm:spPr/>
    </dgm:pt>
  </dgm:ptLst>
  <dgm:cxnLst>
    <dgm:cxn modelId="{E42ED203-C422-42EF-B957-C9CA56ED2483}" type="presOf" srcId="{D18C4C3D-EEE0-4507-A4EA-48EE118039C0}" destId="{DAAE1505-2B09-4B4C-ADAF-D17B96EC7229}" srcOrd="0" destOrd="1" presId="urn:microsoft.com/office/officeart/2005/8/layout/hList1"/>
    <dgm:cxn modelId="{51D1F107-0BEB-41A3-BD4A-1B1A1CDD2385}" srcId="{2BB98EA0-6C12-40D9-AA75-854C271D50B1}" destId="{A5D1A4C1-6834-4DC3-844E-6706CEAD6792}" srcOrd="0" destOrd="0" parTransId="{D7D1A928-97B1-47DC-9FC2-C9A2B53AA9C7}" sibTransId="{22DC39B6-DD68-4FB3-9DE3-D67A6EC97472}"/>
    <dgm:cxn modelId="{11ACE50C-7833-4C64-939E-8BF177460CDD}" type="presOf" srcId="{CB0BFB47-2879-44D2-944B-437B937633D3}" destId="{3C4025D6-97DD-420E-BC6A-11A8C6968BEC}" srcOrd="0" destOrd="1" presId="urn:microsoft.com/office/officeart/2005/8/layout/hList1"/>
    <dgm:cxn modelId="{9E0B8720-E626-4712-B1C1-AA31F1E438C2}" srcId="{745C2EEB-2323-42CE-9A81-C3700E40F445}" destId="{D18C4C3D-EEE0-4507-A4EA-48EE118039C0}" srcOrd="1" destOrd="0" parTransId="{262A4108-2187-4C60-94F6-E7892DD9818E}" sibTransId="{5E47D489-7DD8-48FE-B503-09265412E68E}"/>
    <dgm:cxn modelId="{3BB8AA39-465D-47BE-93C5-17204B00C498}" type="presOf" srcId="{398F9270-3800-450B-9C0C-C097E70A87A0}" destId="{DAAE1505-2B09-4B4C-ADAF-D17B96EC7229}" srcOrd="0" destOrd="0" presId="urn:microsoft.com/office/officeart/2005/8/layout/hList1"/>
    <dgm:cxn modelId="{0FF32068-269F-4590-9949-835437DE316A}" srcId="{2BB98EA0-6C12-40D9-AA75-854C271D50B1}" destId="{745C2EEB-2323-42CE-9A81-C3700E40F445}" srcOrd="2" destOrd="0" parTransId="{3A4D7768-939D-4A7E-B3F3-8BD42C0321AA}" sibTransId="{989D7263-0C4A-4EB1-B182-EBF5D4F64085}"/>
    <dgm:cxn modelId="{3747F16A-EF55-4940-88C8-467E9EDED95F}" type="presOf" srcId="{2BB98EA0-6C12-40D9-AA75-854C271D50B1}" destId="{545FE369-FFA7-424F-AF27-8E1A84CEE45B}" srcOrd="0" destOrd="0" presId="urn:microsoft.com/office/officeart/2005/8/layout/hList1"/>
    <dgm:cxn modelId="{821E2E9A-6014-45BC-8A82-149BC3CE0D27}" srcId="{D5B33328-3929-4244-B607-D4588E25EA91}" destId="{E81E1F03-205A-4C55-9DA5-C891CEDBEF24}" srcOrd="1" destOrd="0" parTransId="{9297DE17-4944-443A-B81A-98E6BD62F3A8}" sibTransId="{E3036F6C-D2DA-4DE2-AB68-AF449D0F5E8A}"/>
    <dgm:cxn modelId="{933A1E9C-F516-472A-B431-5F9665948EBC}" type="presOf" srcId="{D5B33328-3929-4244-B607-D4588E25EA91}" destId="{E48EE316-C248-48FA-B985-0158DDACCFFC}" srcOrd="0" destOrd="0" presId="urn:microsoft.com/office/officeart/2005/8/layout/hList1"/>
    <dgm:cxn modelId="{C778939D-182D-4A4A-AEC1-48A2AB390D83}" srcId="{D5B33328-3929-4244-B607-D4588E25EA91}" destId="{036279E7-BB16-47B5-B74D-FCAA7D33A8BA}" srcOrd="2" destOrd="0" parTransId="{7F0EC2A6-BFB9-4A57-86B2-C5DF33F04DEE}" sibTransId="{E36AED04-8694-4E4B-8FDE-AA0C22B1FF0F}"/>
    <dgm:cxn modelId="{8B284B9E-7C37-44A7-943B-EE002546684E}" type="presOf" srcId="{A7114596-03BA-43E2-8AD8-EA455C626952}" destId="{3C4025D6-97DD-420E-BC6A-11A8C6968BEC}" srcOrd="0" destOrd="0" presId="urn:microsoft.com/office/officeart/2005/8/layout/hList1"/>
    <dgm:cxn modelId="{CBD629AA-DA95-4F78-8C89-E2EA04E51E53}" srcId="{745C2EEB-2323-42CE-9A81-C3700E40F445}" destId="{398F9270-3800-450B-9C0C-C097E70A87A0}" srcOrd="0" destOrd="0" parTransId="{2296379D-594D-4CFC-9C60-588630C5B5B7}" sibTransId="{67686ADD-8484-444E-9233-D9CC95D8CC7D}"/>
    <dgm:cxn modelId="{1E296EAC-5625-4FBD-A05B-8B7CA7FD230F}" type="presOf" srcId="{A5D1A4C1-6834-4DC3-844E-6706CEAD6792}" destId="{36062F61-A585-449D-8166-C16375A57163}" srcOrd="0" destOrd="0" presId="urn:microsoft.com/office/officeart/2005/8/layout/hList1"/>
    <dgm:cxn modelId="{9521C9AF-6397-4AA4-8234-3DBA2D678BF5}" srcId="{A5D1A4C1-6834-4DC3-844E-6706CEAD6792}" destId="{CB0BFB47-2879-44D2-944B-437B937633D3}" srcOrd="1" destOrd="0" parTransId="{63C2BCED-25AE-4BE5-A872-21695BD17603}" sibTransId="{53043F62-2AC3-42B5-AFF8-EFF8D63C68B7}"/>
    <dgm:cxn modelId="{86FC3DB4-FC4D-4F19-8D7A-C00FABF5091D}" srcId="{745C2EEB-2323-42CE-9A81-C3700E40F445}" destId="{51ED38E8-038E-4F86-9E40-4DC364FB9EEE}" srcOrd="2" destOrd="0" parTransId="{63DDF26E-A74B-43E6-8239-8A5F5491629F}" sibTransId="{6D8FCBB0-AB5F-42B9-B78E-42AB368602AD}"/>
    <dgm:cxn modelId="{967BCFC8-1084-4B1F-BE3C-4430F1073AF3}" type="presOf" srcId="{E81E1F03-205A-4C55-9DA5-C891CEDBEF24}" destId="{6851FC5B-6989-416F-A1A4-51ABB5F16960}" srcOrd="0" destOrd="1" presId="urn:microsoft.com/office/officeart/2005/8/layout/hList1"/>
    <dgm:cxn modelId="{F8B8A7CB-7094-4A84-B9C8-B6F8F0CCB243}" type="presOf" srcId="{51ED38E8-038E-4F86-9E40-4DC364FB9EEE}" destId="{DAAE1505-2B09-4B4C-ADAF-D17B96EC7229}" srcOrd="0" destOrd="2" presId="urn:microsoft.com/office/officeart/2005/8/layout/hList1"/>
    <dgm:cxn modelId="{E6D7BECE-7F65-46C4-97FD-772B3419FF7F}" type="presOf" srcId="{1A2968C0-0083-460A-86AF-6582D6054D58}" destId="{3C4025D6-97DD-420E-BC6A-11A8C6968BEC}" srcOrd="0" destOrd="2" presId="urn:microsoft.com/office/officeart/2005/8/layout/hList1"/>
    <dgm:cxn modelId="{3FE145D8-DBB0-46CF-BC0F-D6296A700B4D}" srcId="{D5B33328-3929-4244-B607-D4588E25EA91}" destId="{D3EC733F-402C-4FF6-9844-DC678073D41A}" srcOrd="0" destOrd="0" parTransId="{F7039B85-A7AD-4C71-9283-2C5A0ABCA65B}" sibTransId="{C6E8D9E0-B07E-4CE6-BECD-6BA40E604069}"/>
    <dgm:cxn modelId="{D8CE43DC-A47E-4BB1-A793-34742FDCB8D1}" type="presOf" srcId="{036279E7-BB16-47B5-B74D-FCAA7D33A8BA}" destId="{6851FC5B-6989-416F-A1A4-51ABB5F16960}" srcOrd="0" destOrd="2" presId="urn:microsoft.com/office/officeart/2005/8/layout/hList1"/>
    <dgm:cxn modelId="{016DC2DE-485A-44A7-8FC2-126382874031}" srcId="{2BB98EA0-6C12-40D9-AA75-854C271D50B1}" destId="{D5B33328-3929-4244-B607-D4588E25EA91}" srcOrd="1" destOrd="0" parTransId="{7C83D8E3-5EC3-4724-8C8E-87C6E6BABBC9}" sibTransId="{69B099B1-CD09-41A5-8F66-2592C464D4E1}"/>
    <dgm:cxn modelId="{7CDBBCED-6211-4B5A-A8B0-AD5A34D00452}" type="presOf" srcId="{D3EC733F-402C-4FF6-9844-DC678073D41A}" destId="{6851FC5B-6989-416F-A1A4-51ABB5F16960}" srcOrd="0" destOrd="0" presId="urn:microsoft.com/office/officeart/2005/8/layout/hList1"/>
    <dgm:cxn modelId="{B01BCEF3-B521-486F-B058-6ACD9D2F89D2}" type="presOf" srcId="{745C2EEB-2323-42CE-9A81-C3700E40F445}" destId="{19285219-6FB8-4230-8485-FC31A48FE55A}" srcOrd="0" destOrd="0" presId="urn:microsoft.com/office/officeart/2005/8/layout/hList1"/>
    <dgm:cxn modelId="{311548F4-0B38-4FF7-9A39-7F5A4AB27F10}" srcId="{A5D1A4C1-6834-4DC3-844E-6706CEAD6792}" destId="{1A2968C0-0083-460A-86AF-6582D6054D58}" srcOrd="2" destOrd="0" parTransId="{2B860756-C091-43A8-B71C-177904999DE1}" sibTransId="{4D8BB264-804B-4E8F-813A-12039AB38284}"/>
    <dgm:cxn modelId="{6940DAF4-7B74-4354-9AB4-B906F3787C7E}" srcId="{A5D1A4C1-6834-4DC3-844E-6706CEAD6792}" destId="{A7114596-03BA-43E2-8AD8-EA455C626952}" srcOrd="0" destOrd="0" parTransId="{2F571EB7-8D13-4B7A-A7BB-6401249FEB46}" sibTransId="{C520AF64-BD45-4D9A-8907-6797A9199E54}"/>
    <dgm:cxn modelId="{FA37F04C-A174-4270-8AAD-26C7B74FAD91}" type="presParOf" srcId="{545FE369-FFA7-424F-AF27-8E1A84CEE45B}" destId="{160A594E-9563-41F9-9ED0-D72C2C7C9A8D}" srcOrd="0" destOrd="0" presId="urn:microsoft.com/office/officeart/2005/8/layout/hList1"/>
    <dgm:cxn modelId="{560187E3-4934-457A-8CCB-ACBC6A1A1DB0}" type="presParOf" srcId="{160A594E-9563-41F9-9ED0-D72C2C7C9A8D}" destId="{36062F61-A585-449D-8166-C16375A57163}" srcOrd="0" destOrd="0" presId="urn:microsoft.com/office/officeart/2005/8/layout/hList1"/>
    <dgm:cxn modelId="{6E1DA887-5FAA-4EE9-858D-E5E1EC5104FE}" type="presParOf" srcId="{160A594E-9563-41F9-9ED0-D72C2C7C9A8D}" destId="{3C4025D6-97DD-420E-BC6A-11A8C6968BEC}" srcOrd="1" destOrd="0" presId="urn:microsoft.com/office/officeart/2005/8/layout/hList1"/>
    <dgm:cxn modelId="{9FA9B5C3-E9E0-458E-8B87-C5757100777F}" type="presParOf" srcId="{545FE369-FFA7-424F-AF27-8E1A84CEE45B}" destId="{F8585519-6A7A-4DF3-A678-CD8EE173F84A}" srcOrd="1" destOrd="0" presId="urn:microsoft.com/office/officeart/2005/8/layout/hList1"/>
    <dgm:cxn modelId="{6F12AED0-6A05-4102-9292-049FBE85554B}" type="presParOf" srcId="{545FE369-FFA7-424F-AF27-8E1A84CEE45B}" destId="{347761A3-3379-49CB-989C-2D497400C9F6}" srcOrd="2" destOrd="0" presId="urn:microsoft.com/office/officeart/2005/8/layout/hList1"/>
    <dgm:cxn modelId="{C56DB9FF-9ACB-49E3-80F5-C1B95B3424D6}" type="presParOf" srcId="{347761A3-3379-49CB-989C-2D497400C9F6}" destId="{E48EE316-C248-48FA-B985-0158DDACCFFC}" srcOrd="0" destOrd="0" presId="urn:microsoft.com/office/officeart/2005/8/layout/hList1"/>
    <dgm:cxn modelId="{06F1A03D-E1AE-4B08-8B31-A7E02B414273}" type="presParOf" srcId="{347761A3-3379-49CB-989C-2D497400C9F6}" destId="{6851FC5B-6989-416F-A1A4-51ABB5F16960}" srcOrd="1" destOrd="0" presId="urn:microsoft.com/office/officeart/2005/8/layout/hList1"/>
    <dgm:cxn modelId="{E89299B1-D2C2-456A-BAE6-E32512159918}" type="presParOf" srcId="{545FE369-FFA7-424F-AF27-8E1A84CEE45B}" destId="{5C888E11-2D16-47FD-8E32-F253AF6CB0CF}" srcOrd="3" destOrd="0" presId="urn:microsoft.com/office/officeart/2005/8/layout/hList1"/>
    <dgm:cxn modelId="{B354C74E-0A08-4C45-BE41-8C0A15305F0F}" type="presParOf" srcId="{545FE369-FFA7-424F-AF27-8E1A84CEE45B}" destId="{41FAD892-659B-4FBC-80FC-1AA919E03EFF}" srcOrd="4" destOrd="0" presId="urn:microsoft.com/office/officeart/2005/8/layout/hList1"/>
    <dgm:cxn modelId="{237B1D0E-72CC-487F-A632-6CF5B572DA9F}" type="presParOf" srcId="{41FAD892-659B-4FBC-80FC-1AA919E03EFF}" destId="{19285219-6FB8-4230-8485-FC31A48FE55A}" srcOrd="0" destOrd="0" presId="urn:microsoft.com/office/officeart/2005/8/layout/hList1"/>
    <dgm:cxn modelId="{686C34C5-C89E-475D-ABAB-25438EE8FD4E}" type="presParOf" srcId="{41FAD892-659B-4FBC-80FC-1AA919E03EFF}" destId="{DAAE1505-2B09-4B4C-ADAF-D17B96EC722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9E9AB-1E7D-4E7F-AD76-D590787EFEBE}">
      <dsp:nvSpPr>
        <dsp:cNvPr id="0" name=""/>
        <dsp:cNvSpPr/>
      </dsp:nvSpPr>
      <dsp:spPr>
        <a:xfrm>
          <a:off x="456424" y="0"/>
          <a:ext cx="5172807" cy="114735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42770-DB1E-41F0-AE81-D78C2055072A}">
      <dsp:nvSpPr>
        <dsp:cNvPr id="0" name=""/>
        <dsp:cNvSpPr/>
      </dsp:nvSpPr>
      <dsp:spPr>
        <a:xfrm>
          <a:off x="743546" y="344207"/>
          <a:ext cx="2225067" cy="4589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CR du 18 mars 2024</a:t>
          </a:r>
        </a:p>
      </dsp:txBody>
      <dsp:txXfrm>
        <a:off x="765950" y="366611"/>
        <a:ext cx="2180259" cy="414135"/>
      </dsp:txXfrm>
    </dsp:sp>
    <dsp:sp modelId="{1750A144-6219-4E15-AFD4-896D49174703}">
      <dsp:nvSpPr>
        <dsp:cNvPr id="0" name=""/>
        <dsp:cNvSpPr/>
      </dsp:nvSpPr>
      <dsp:spPr>
        <a:xfrm>
          <a:off x="3117041" y="344207"/>
          <a:ext cx="2225067" cy="45894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CA du 5 avril 2024 </a:t>
          </a:r>
        </a:p>
      </dsp:txBody>
      <dsp:txXfrm>
        <a:off x="3139445" y="366611"/>
        <a:ext cx="2180259" cy="414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C188B-9C06-4354-B61C-24F2859331C8}">
      <dsp:nvSpPr>
        <dsp:cNvPr id="0" name=""/>
        <dsp:cNvSpPr/>
      </dsp:nvSpPr>
      <dsp:spPr>
        <a:xfrm>
          <a:off x="465526" y="0"/>
          <a:ext cx="428173" cy="42817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410D6-FE1E-4395-A2A3-C77FF14BE524}">
      <dsp:nvSpPr>
        <dsp:cNvPr id="0" name=""/>
        <dsp:cNvSpPr/>
      </dsp:nvSpPr>
      <dsp:spPr>
        <a:xfrm>
          <a:off x="508343" y="42817"/>
          <a:ext cx="342538" cy="342538"/>
        </a:xfrm>
        <a:prstGeom prst="chord">
          <a:avLst>
            <a:gd name="adj1" fmla="val 1800000"/>
            <a:gd name="adj2" fmla="val 90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2C152-4F89-4618-878E-B5D461451E27}">
      <dsp:nvSpPr>
        <dsp:cNvPr id="0" name=""/>
        <dsp:cNvSpPr/>
      </dsp:nvSpPr>
      <dsp:spPr>
        <a:xfrm>
          <a:off x="899453" y="428173"/>
          <a:ext cx="1433576" cy="180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Echanges individualisés avec chaque ED sur les différents points</a:t>
          </a:r>
        </a:p>
      </dsp:txBody>
      <dsp:txXfrm>
        <a:off x="899453" y="428173"/>
        <a:ext cx="1433576" cy="1801895"/>
      </dsp:txXfrm>
    </dsp:sp>
    <dsp:sp modelId="{130EA6F6-0619-4804-89E9-AAA433C5C0DC}">
      <dsp:nvSpPr>
        <dsp:cNvPr id="0" name=""/>
        <dsp:cNvSpPr/>
      </dsp:nvSpPr>
      <dsp:spPr>
        <a:xfrm>
          <a:off x="982901" y="0"/>
          <a:ext cx="1266678" cy="42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/>
            <a:t>Janv-fév</a:t>
          </a:r>
          <a:r>
            <a:rPr lang="fr-FR" sz="1800" b="1" kern="1200" dirty="0"/>
            <a:t> 24</a:t>
          </a:r>
        </a:p>
      </dsp:txBody>
      <dsp:txXfrm>
        <a:off x="982901" y="0"/>
        <a:ext cx="1266678" cy="428173"/>
      </dsp:txXfrm>
    </dsp:sp>
    <dsp:sp modelId="{58C2FEA1-09BF-4DA2-8EBD-F9A5C4496866}">
      <dsp:nvSpPr>
        <dsp:cNvPr id="0" name=""/>
        <dsp:cNvSpPr/>
      </dsp:nvSpPr>
      <dsp:spPr>
        <a:xfrm>
          <a:off x="2422232" y="0"/>
          <a:ext cx="428173" cy="42817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A16A9-1913-4556-AD07-CC50881E83AC}">
      <dsp:nvSpPr>
        <dsp:cNvPr id="0" name=""/>
        <dsp:cNvSpPr/>
      </dsp:nvSpPr>
      <dsp:spPr>
        <a:xfrm>
          <a:off x="2465049" y="42817"/>
          <a:ext cx="342538" cy="342538"/>
        </a:xfrm>
        <a:prstGeom prst="chord">
          <a:avLst>
            <a:gd name="adj1" fmla="val 0"/>
            <a:gd name="adj2" fmla="val 1080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28AFB-4B37-426D-B9CD-1D61BA5C9EC1}">
      <dsp:nvSpPr>
        <dsp:cNvPr id="0" name=""/>
        <dsp:cNvSpPr/>
      </dsp:nvSpPr>
      <dsp:spPr>
        <a:xfrm>
          <a:off x="2828824" y="428173"/>
          <a:ext cx="1488246" cy="180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Synthèse des échanges et nouvelle proposition en Conseil du CED</a:t>
          </a:r>
        </a:p>
      </dsp:txBody>
      <dsp:txXfrm>
        <a:off x="2828824" y="428173"/>
        <a:ext cx="1488246" cy="1801895"/>
      </dsp:txXfrm>
    </dsp:sp>
    <dsp:sp modelId="{FC1987C3-94AE-4E75-894C-0E1C43EAEEF5}">
      <dsp:nvSpPr>
        <dsp:cNvPr id="0" name=""/>
        <dsp:cNvSpPr/>
      </dsp:nvSpPr>
      <dsp:spPr>
        <a:xfrm>
          <a:off x="2939607" y="0"/>
          <a:ext cx="1266678" cy="42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Mars 24</a:t>
          </a:r>
        </a:p>
      </dsp:txBody>
      <dsp:txXfrm>
        <a:off x="2939607" y="0"/>
        <a:ext cx="1266678" cy="428173"/>
      </dsp:txXfrm>
    </dsp:sp>
    <dsp:sp modelId="{18E03B70-9C13-472A-9AD9-82D3FFA0F21A}">
      <dsp:nvSpPr>
        <dsp:cNvPr id="0" name=""/>
        <dsp:cNvSpPr/>
      </dsp:nvSpPr>
      <dsp:spPr>
        <a:xfrm>
          <a:off x="4406272" y="0"/>
          <a:ext cx="428173" cy="42817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3D27F-A647-4FC5-A7F2-ED21FA7560B3}">
      <dsp:nvSpPr>
        <dsp:cNvPr id="0" name=""/>
        <dsp:cNvSpPr/>
      </dsp:nvSpPr>
      <dsp:spPr>
        <a:xfrm>
          <a:off x="4449090" y="42817"/>
          <a:ext cx="342538" cy="342538"/>
        </a:xfrm>
        <a:prstGeom prst="chord">
          <a:avLst>
            <a:gd name="adj1" fmla="val 19800000"/>
            <a:gd name="adj2" fmla="val 1260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2A092-0371-47B8-BC9F-59B23A51A933}">
      <dsp:nvSpPr>
        <dsp:cNvPr id="0" name=""/>
        <dsp:cNvSpPr/>
      </dsp:nvSpPr>
      <dsp:spPr>
        <a:xfrm>
          <a:off x="4799197" y="428173"/>
          <a:ext cx="1515581" cy="180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Validation par les instances universitaires</a:t>
          </a:r>
          <a:endParaRPr lang="fr-FR" sz="1300" kern="1200" dirty="0"/>
        </a:p>
      </dsp:txBody>
      <dsp:txXfrm>
        <a:off x="4799197" y="428173"/>
        <a:ext cx="1515581" cy="1801895"/>
      </dsp:txXfrm>
    </dsp:sp>
    <dsp:sp modelId="{4BC10515-D65C-49E6-842B-43B28403BBFA}">
      <dsp:nvSpPr>
        <dsp:cNvPr id="0" name=""/>
        <dsp:cNvSpPr/>
      </dsp:nvSpPr>
      <dsp:spPr>
        <a:xfrm>
          <a:off x="4907143" y="0"/>
          <a:ext cx="1659855" cy="42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Avril-juin 24</a:t>
          </a:r>
        </a:p>
      </dsp:txBody>
      <dsp:txXfrm>
        <a:off x="4907143" y="0"/>
        <a:ext cx="1659855" cy="428173"/>
      </dsp:txXfrm>
    </dsp:sp>
    <dsp:sp modelId="{0BD32FD4-C0F9-401F-92BC-BAEFB1EFE7D9}">
      <dsp:nvSpPr>
        <dsp:cNvPr id="0" name=""/>
        <dsp:cNvSpPr/>
      </dsp:nvSpPr>
      <dsp:spPr>
        <a:xfrm>
          <a:off x="6476118" y="0"/>
          <a:ext cx="428173" cy="42817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F344C-A961-4762-AE7E-228B86A9BB06}">
      <dsp:nvSpPr>
        <dsp:cNvPr id="0" name=""/>
        <dsp:cNvSpPr/>
      </dsp:nvSpPr>
      <dsp:spPr>
        <a:xfrm>
          <a:off x="6518935" y="42817"/>
          <a:ext cx="342538" cy="34253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A4758-FB3F-469A-94A8-29773F343326}">
      <dsp:nvSpPr>
        <dsp:cNvPr id="0" name=""/>
        <dsp:cNvSpPr/>
      </dsp:nvSpPr>
      <dsp:spPr>
        <a:xfrm>
          <a:off x="6862209" y="428173"/>
          <a:ext cx="1529248" cy="180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Mise en place du nouveau dispositif</a:t>
          </a:r>
        </a:p>
      </dsp:txBody>
      <dsp:txXfrm>
        <a:off x="6862209" y="428173"/>
        <a:ext cx="1529248" cy="1801895"/>
      </dsp:txXfrm>
    </dsp:sp>
    <dsp:sp modelId="{CE5CAE05-5577-41BB-BC74-1785172AE969}">
      <dsp:nvSpPr>
        <dsp:cNvPr id="0" name=""/>
        <dsp:cNvSpPr/>
      </dsp:nvSpPr>
      <dsp:spPr>
        <a:xfrm>
          <a:off x="6993494" y="0"/>
          <a:ext cx="1266678" cy="42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cap="none" spc="0" dirty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Sept 24</a:t>
          </a:r>
        </a:p>
      </dsp:txBody>
      <dsp:txXfrm>
        <a:off x="6993494" y="0"/>
        <a:ext cx="1266678" cy="4281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A8531-A622-4C0B-9E98-D8447A26EE3B}">
      <dsp:nvSpPr>
        <dsp:cNvPr id="0" name=""/>
        <dsp:cNvSpPr/>
      </dsp:nvSpPr>
      <dsp:spPr>
        <a:xfrm>
          <a:off x="0" y="3928208"/>
          <a:ext cx="7728520" cy="8593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24 mai 2024 </a:t>
          </a:r>
        </a:p>
      </dsp:txBody>
      <dsp:txXfrm>
        <a:off x="0" y="3928208"/>
        <a:ext cx="7728520" cy="464073"/>
      </dsp:txXfrm>
    </dsp:sp>
    <dsp:sp modelId="{39DF37AB-B849-4019-AECF-2C486A86C42E}">
      <dsp:nvSpPr>
        <dsp:cNvPr id="0" name=""/>
        <dsp:cNvSpPr/>
      </dsp:nvSpPr>
      <dsp:spPr>
        <a:xfrm>
          <a:off x="0" y="4375094"/>
          <a:ext cx="7728520" cy="39532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Audition des candidats et annonce des lauréats </a:t>
          </a:r>
        </a:p>
      </dsp:txBody>
      <dsp:txXfrm>
        <a:off x="0" y="4375094"/>
        <a:ext cx="7728520" cy="395322"/>
      </dsp:txXfrm>
    </dsp:sp>
    <dsp:sp modelId="{59C9E5EF-17A6-447F-A997-4BD0F7228E5F}">
      <dsp:nvSpPr>
        <dsp:cNvPr id="0" name=""/>
        <dsp:cNvSpPr/>
      </dsp:nvSpPr>
      <dsp:spPr>
        <a:xfrm rot="10800000">
          <a:off x="0" y="2619348"/>
          <a:ext cx="7728520" cy="1321751"/>
        </a:xfrm>
        <a:prstGeom prst="upArrowCallou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29 ou 30 avril 2024</a:t>
          </a:r>
        </a:p>
      </dsp:txBody>
      <dsp:txXfrm rot="-10800000">
        <a:off x="0" y="2619348"/>
        <a:ext cx="7728520" cy="463934"/>
      </dsp:txXfrm>
    </dsp:sp>
    <dsp:sp modelId="{D3A28EE4-66BE-468E-A8A3-E37D60ACCE13}">
      <dsp:nvSpPr>
        <dsp:cNvPr id="0" name=""/>
        <dsp:cNvSpPr/>
      </dsp:nvSpPr>
      <dsp:spPr>
        <a:xfrm>
          <a:off x="0" y="3083283"/>
          <a:ext cx="7728520" cy="395203"/>
        </a:xfrm>
        <a:prstGeom prst="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Réunion de la commission </a:t>
          </a:r>
          <a:r>
            <a:rPr lang="fr-FR" sz="1800" i="1" kern="1200" dirty="0"/>
            <a:t>ad hoc</a:t>
          </a:r>
          <a:r>
            <a:rPr lang="fr-FR" sz="1800" kern="1200" dirty="0"/>
            <a:t>, en charge de la pré-sélection de 10 dossiers </a:t>
          </a:r>
          <a:r>
            <a:rPr lang="fr-FR" sz="1400" kern="1200" dirty="0"/>
            <a:t>(VPD formation doctorale, + un représentant de chaque ED) </a:t>
          </a:r>
        </a:p>
      </dsp:txBody>
      <dsp:txXfrm>
        <a:off x="0" y="3083283"/>
        <a:ext cx="7728520" cy="395203"/>
      </dsp:txXfrm>
    </dsp:sp>
    <dsp:sp modelId="{4FB2D177-D761-40AA-9F0D-4AB74E03C7A6}">
      <dsp:nvSpPr>
        <dsp:cNvPr id="0" name=""/>
        <dsp:cNvSpPr/>
      </dsp:nvSpPr>
      <dsp:spPr>
        <a:xfrm rot="10800000">
          <a:off x="0" y="1310488"/>
          <a:ext cx="7728520" cy="1321751"/>
        </a:xfrm>
        <a:prstGeom prst="upArrowCallou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Entre le 26 mars et le 11  avril 2024</a:t>
          </a:r>
        </a:p>
      </dsp:txBody>
      <dsp:txXfrm rot="-10800000">
        <a:off x="0" y="1310488"/>
        <a:ext cx="7728520" cy="463934"/>
      </dsp:txXfrm>
    </dsp:sp>
    <dsp:sp modelId="{70CA64C9-D3B8-47E6-A88A-0E6E71A8DFB4}">
      <dsp:nvSpPr>
        <dsp:cNvPr id="0" name=""/>
        <dsp:cNvSpPr/>
      </dsp:nvSpPr>
      <dsp:spPr>
        <a:xfrm>
          <a:off x="0" y="1774423"/>
          <a:ext cx="7728520" cy="395203"/>
        </a:xfrm>
        <a:prstGeom prst="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Etude de recevabilité des dossiers et pré-sélection par les ED </a:t>
          </a:r>
        </a:p>
      </dsp:txBody>
      <dsp:txXfrm>
        <a:off x="0" y="1774423"/>
        <a:ext cx="7728520" cy="395203"/>
      </dsp:txXfrm>
    </dsp:sp>
    <dsp:sp modelId="{9057CA45-89D8-40FF-8AE6-BE6EEB7AE26B}">
      <dsp:nvSpPr>
        <dsp:cNvPr id="0" name=""/>
        <dsp:cNvSpPr/>
      </dsp:nvSpPr>
      <dsp:spPr>
        <a:xfrm rot="10800000">
          <a:off x="0" y="1628"/>
          <a:ext cx="7728520" cy="1321751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Entre le 6 et le 25 mars 2024</a:t>
          </a:r>
        </a:p>
      </dsp:txBody>
      <dsp:txXfrm rot="-10800000">
        <a:off x="0" y="1628"/>
        <a:ext cx="7728520" cy="463934"/>
      </dsp:txXfrm>
    </dsp:sp>
    <dsp:sp modelId="{6A9CE61D-8420-4770-ACC1-99E932EFCC36}">
      <dsp:nvSpPr>
        <dsp:cNvPr id="0" name=""/>
        <dsp:cNvSpPr/>
      </dsp:nvSpPr>
      <dsp:spPr>
        <a:xfrm>
          <a:off x="0" y="465171"/>
          <a:ext cx="7728520" cy="395203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Réception des dossiers de candidature</a:t>
          </a:r>
        </a:p>
      </dsp:txBody>
      <dsp:txXfrm>
        <a:off x="0" y="465171"/>
        <a:ext cx="7728520" cy="3952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74B56-A72C-42A1-9CC5-64C7E1C7159B}">
      <dsp:nvSpPr>
        <dsp:cNvPr id="0" name=""/>
        <dsp:cNvSpPr/>
      </dsp:nvSpPr>
      <dsp:spPr>
        <a:xfrm>
          <a:off x="0" y="1398188"/>
          <a:ext cx="8982744" cy="1864250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237C5-3181-48C2-AB49-11500AC315C7}">
      <dsp:nvSpPr>
        <dsp:cNvPr id="0" name=""/>
        <dsp:cNvSpPr/>
      </dsp:nvSpPr>
      <dsp:spPr>
        <a:xfrm>
          <a:off x="2220" y="0"/>
          <a:ext cx="1292804" cy="186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i="0" kern="1200" dirty="0">
              <a:solidFill>
                <a:schemeClr val="tx2"/>
              </a:solidFill>
            </a:rPr>
            <a:t>Doctorant</a:t>
          </a:r>
          <a:r>
            <a:rPr lang="fr-FR" sz="1600" kern="1200" dirty="0"/>
            <a:t> demande de soutenance + dépôt manuscrit</a:t>
          </a:r>
        </a:p>
      </dsp:txBody>
      <dsp:txXfrm>
        <a:off x="2220" y="0"/>
        <a:ext cx="1292804" cy="1864250"/>
      </dsp:txXfrm>
    </dsp:sp>
    <dsp:sp modelId="{8576FA20-8F3F-4EC4-B8AF-3CA9821358B2}">
      <dsp:nvSpPr>
        <dsp:cNvPr id="0" name=""/>
        <dsp:cNvSpPr/>
      </dsp:nvSpPr>
      <dsp:spPr>
        <a:xfrm>
          <a:off x="415591" y="2097282"/>
          <a:ext cx="466062" cy="4660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28439-67C3-4DCF-BDAC-964E4D3CFA4E}">
      <dsp:nvSpPr>
        <dsp:cNvPr id="0" name=""/>
        <dsp:cNvSpPr/>
      </dsp:nvSpPr>
      <dsp:spPr>
        <a:xfrm>
          <a:off x="1359665" y="2796376"/>
          <a:ext cx="1292804" cy="186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2"/>
              </a:solidFill>
            </a:rPr>
            <a:t>Direction de thèse</a:t>
          </a:r>
          <a:r>
            <a:rPr lang="fr-FR" sz="1600" kern="1200" dirty="0"/>
            <a:t>       Avis + dépôt rapport anti-plagiat</a:t>
          </a:r>
        </a:p>
      </dsp:txBody>
      <dsp:txXfrm>
        <a:off x="1359665" y="2796376"/>
        <a:ext cx="1292804" cy="1864250"/>
      </dsp:txXfrm>
    </dsp:sp>
    <dsp:sp modelId="{980872CC-C58A-43BD-949D-A59F68B64C8E}">
      <dsp:nvSpPr>
        <dsp:cNvPr id="0" name=""/>
        <dsp:cNvSpPr/>
      </dsp:nvSpPr>
      <dsp:spPr>
        <a:xfrm>
          <a:off x="1773036" y="2097282"/>
          <a:ext cx="466062" cy="466062"/>
        </a:xfrm>
        <a:prstGeom prst="ellipse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621E2-DA68-430B-9F81-F49742F96255}">
      <dsp:nvSpPr>
        <dsp:cNvPr id="0" name=""/>
        <dsp:cNvSpPr/>
      </dsp:nvSpPr>
      <dsp:spPr>
        <a:xfrm>
          <a:off x="2717110" y="0"/>
          <a:ext cx="1292804" cy="186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2"/>
              </a:solidFill>
            </a:rPr>
            <a:t>Direction ED </a:t>
          </a:r>
          <a:r>
            <a:rPr lang="fr-FR" sz="1600" kern="1200" dirty="0"/>
            <a:t>Avis</a:t>
          </a:r>
        </a:p>
      </dsp:txBody>
      <dsp:txXfrm>
        <a:off x="2717110" y="0"/>
        <a:ext cx="1292804" cy="1864250"/>
      </dsp:txXfrm>
    </dsp:sp>
    <dsp:sp modelId="{F37FA10B-B6D1-4B46-9178-EEDEDDA09BDF}">
      <dsp:nvSpPr>
        <dsp:cNvPr id="0" name=""/>
        <dsp:cNvSpPr/>
      </dsp:nvSpPr>
      <dsp:spPr>
        <a:xfrm>
          <a:off x="3130481" y="2097282"/>
          <a:ext cx="466062" cy="466062"/>
        </a:xfrm>
        <a:prstGeom prst="ellips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D076C-C628-4710-8B6B-6F0D2D96AEE4}">
      <dsp:nvSpPr>
        <dsp:cNvPr id="0" name=""/>
        <dsp:cNvSpPr/>
      </dsp:nvSpPr>
      <dsp:spPr>
        <a:xfrm>
          <a:off x="4074554" y="2796376"/>
          <a:ext cx="1292804" cy="186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2"/>
              </a:solidFill>
            </a:rPr>
            <a:t>Chef </a:t>
          </a:r>
          <a:r>
            <a:rPr lang="fr-FR" sz="1600" b="1" kern="1200" dirty="0" err="1">
              <a:solidFill>
                <a:schemeClr val="tx2"/>
              </a:solidFill>
            </a:rPr>
            <a:t>étab</a:t>
          </a:r>
          <a:r>
            <a:rPr lang="fr-FR" sz="1600" b="1" kern="1200" dirty="0">
              <a:solidFill>
                <a:schemeClr val="tx2"/>
              </a:solidFill>
            </a:rPr>
            <a:t>.</a:t>
          </a:r>
          <a:r>
            <a:rPr lang="fr-FR" sz="1600" kern="1200" dirty="0"/>
            <a:t> Désignation des rapporteurs</a:t>
          </a:r>
        </a:p>
      </dsp:txBody>
      <dsp:txXfrm>
        <a:off x="4074554" y="2796376"/>
        <a:ext cx="1292804" cy="1864250"/>
      </dsp:txXfrm>
    </dsp:sp>
    <dsp:sp modelId="{9A603412-278E-4F4A-8B75-B8D51E0A5366}">
      <dsp:nvSpPr>
        <dsp:cNvPr id="0" name=""/>
        <dsp:cNvSpPr/>
      </dsp:nvSpPr>
      <dsp:spPr>
        <a:xfrm>
          <a:off x="4487925" y="2097282"/>
          <a:ext cx="466062" cy="466062"/>
        </a:xfrm>
        <a:prstGeom prst="ellipse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01C36-5F18-4A57-BF42-C25290700F1D}">
      <dsp:nvSpPr>
        <dsp:cNvPr id="0" name=""/>
        <dsp:cNvSpPr/>
      </dsp:nvSpPr>
      <dsp:spPr>
        <a:xfrm>
          <a:off x="5431999" y="0"/>
          <a:ext cx="1292804" cy="186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2"/>
              </a:solidFill>
            </a:rPr>
            <a:t>Rapporteurs</a:t>
          </a:r>
          <a:r>
            <a:rPr lang="fr-FR" sz="1600" kern="1200" dirty="0"/>
            <a:t> Dépôt des rapports</a:t>
          </a:r>
        </a:p>
      </dsp:txBody>
      <dsp:txXfrm>
        <a:off x="5431999" y="0"/>
        <a:ext cx="1292804" cy="1864250"/>
      </dsp:txXfrm>
    </dsp:sp>
    <dsp:sp modelId="{C0927DD0-8A33-457B-963D-9634B173B833}">
      <dsp:nvSpPr>
        <dsp:cNvPr id="0" name=""/>
        <dsp:cNvSpPr/>
      </dsp:nvSpPr>
      <dsp:spPr>
        <a:xfrm>
          <a:off x="5845370" y="2097282"/>
          <a:ext cx="466062" cy="466062"/>
        </a:xfrm>
        <a:prstGeom prst="ellipse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6ACBD-2D88-4C90-A7AD-B81ECC97AD59}">
      <dsp:nvSpPr>
        <dsp:cNvPr id="0" name=""/>
        <dsp:cNvSpPr/>
      </dsp:nvSpPr>
      <dsp:spPr>
        <a:xfrm>
          <a:off x="6789444" y="2796376"/>
          <a:ext cx="1292804" cy="186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113792" rIns="36000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2"/>
              </a:solidFill>
            </a:rPr>
            <a:t>Chef </a:t>
          </a:r>
          <a:r>
            <a:rPr lang="fr-FR" sz="1600" b="1" kern="1200" dirty="0" err="1">
              <a:solidFill>
                <a:schemeClr val="tx2"/>
              </a:solidFill>
            </a:rPr>
            <a:t>étab</a:t>
          </a:r>
          <a:r>
            <a:rPr lang="fr-FR" sz="1600" b="1" kern="1200" dirty="0">
              <a:solidFill>
                <a:schemeClr val="tx2"/>
              </a:solidFill>
            </a:rPr>
            <a:t>. </a:t>
          </a:r>
          <a:r>
            <a:rPr lang="fr-FR" sz="1600" b="0" kern="1200" dirty="0">
              <a:solidFill>
                <a:schemeClr val="tx1"/>
              </a:solidFill>
            </a:rPr>
            <a:t>Décision d’a</a:t>
          </a:r>
          <a:r>
            <a:rPr lang="fr-FR" sz="1600" kern="1200" dirty="0"/>
            <a:t>utorisation de soutenance</a:t>
          </a:r>
        </a:p>
      </dsp:txBody>
      <dsp:txXfrm>
        <a:off x="6789444" y="2796376"/>
        <a:ext cx="1292804" cy="1864250"/>
      </dsp:txXfrm>
    </dsp:sp>
    <dsp:sp modelId="{3849E87B-FB3B-42A6-823D-BCD9382CD7DC}">
      <dsp:nvSpPr>
        <dsp:cNvPr id="0" name=""/>
        <dsp:cNvSpPr/>
      </dsp:nvSpPr>
      <dsp:spPr>
        <a:xfrm>
          <a:off x="7202815" y="2097282"/>
          <a:ext cx="466062" cy="466062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205B0-8279-4F2B-B081-D333077E1152}">
      <dsp:nvSpPr>
        <dsp:cNvPr id="0" name=""/>
        <dsp:cNvSpPr/>
      </dsp:nvSpPr>
      <dsp:spPr>
        <a:xfrm>
          <a:off x="372" y="770319"/>
          <a:ext cx="1499686" cy="1499686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Dépôt de demande de soutenance  tardif </a:t>
          </a:r>
        </a:p>
      </dsp:txBody>
      <dsp:txXfrm>
        <a:off x="219996" y="989943"/>
        <a:ext cx="1060438" cy="1060438"/>
      </dsp:txXfrm>
    </dsp:sp>
    <dsp:sp modelId="{B5CCF77C-4C07-4DB3-B8A3-04E6C32738FF}">
      <dsp:nvSpPr>
        <dsp:cNvPr id="0" name=""/>
        <dsp:cNvSpPr/>
      </dsp:nvSpPr>
      <dsp:spPr>
        <a:xfrm>
          <a:off x="1621833" y="1085254"/>
          <a:ext cx="869817" cy="869817"/>
        </a:xfrm>
        <a:prstGeom prst="mathPl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/>
        </a:p>
      </dsp:txBody>
      <dsp:txXfrm>
        <a:off x="1737127" y="1417872"/>
        <a:ext cx="639229" cy="204581"/>
      </dsp:txXfrm>
    </dsp:sp>
    <dsp:sp modelId="{DCC64277-E517-443C-8403-778051C65D60}">
      <dsp:nvSpPr>
        <dsp:cNvPr id="0" name=""/>
        <dsp:cNvSpPr/>
      </dsp:nvSpPr>
      <dsp:spPr>
        <a:xfrm>
          <a:off x="2613425" y="770319"/>
          <a:ext cx="1499686" cy="1499686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 Retard dans la réception des rapports</a:t>
          </a:r>
        </a:p>
      </dsp:txBody>
      <dsp:txXfrm>
        <a:off x="2833049" y="989943"/>
        <a:ext cx="1060438" cy="1060438"/>
      </dsp:txXfrm>
    </dsp:sp>
    <dsp:sp modelId="{020CA136-5D39-424B-A24E-61A6D3C9C929}">
      <dsp:nvSpPr>
        <dsp:cNvPr id="0" name=""/>
        <dsp:cNvSpPr/>
      </dsp:nvSpPr>
      <dsp:spPr>
        <a:xfrm>
          <a:off x="4234886" y="1085254"/>
          <a:ext cx="869817" cy="869817"/>
        </a:xfrm>
        <a:prstGeom prst="mathEqual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/>
        </a:p>
      </dsp:txBody>
      <dsp:txXfrm>
        <a:off x="4350180" y="1264436"/>
        <a:ext cx="639229" cy="511453"/>
      </dsp:txXfrm>
    </dsp:sp>
    <dsp:sp modelId="{0F334BEA-7984-471F-B364-E9CCA15CCF32}">
      <dsp:nvSpPr>
        <dsp:cNvPr id="0" name=""/>
        <dsp:cNvSpPr/>
      </dsp:nvSpPr>
      <dsp:spPr>
        <a:xfrm>
          <a:off x="5226478" y="584651"/>
          <a:ext cx="2147355" cy="1871023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Compromet l’autorisation de soutenance</a:t>
          </a:r>
        </a:p>
      </dsp:txBody>
      <dsp:txXfrm>
        <a:off x="5540951" y="858656"/>
        <a:ext cx="1518409" cy="13230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500DD-790D-4418-BDDF-823F683BB543}">
      <dsp:nvSpPr>
        <dsp:cNvPr id="0" name=""/>
        <dsp:cNvSpPr/>
      </dsp:nvSpPr>
      <dsp:spPr>
        <a:xfrm>
          <a:off x="4046578" y="2639016"/>
          <a:ext cx="1999481" cy="500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4"/>
              </a:lnTo>
              <a:lnTo>
                <a:pt x="1999481" y="271314"/>
              </a:lnTo>
              <a:lnTo>
                <a:pt x="1999481" y="50082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4C62B-D4D0-4B41-9520-E7B31CE34ADB}">
      <dsp:nvSpPr>
        <dsp:cNvPr id="0" name=""/>
        <dsp:cNvSpPr/>
      </dsp:nvSpPr>
      <dsp:spPr>
        <a:xfrm>
          <a:off x="1670177" y="2639016"/>
          <a:ext cx="2376400" cy="488843"/>
        </a:xfrm>
        <a:custGeom>
          <a:avLst/>
          <a:gdLst/>
          <a:ahLst/>
          <a:cxnLst/>
          <a:rect l="0" t="0" r="0" b="0"/>
          <a:pathLst>
            <a:path>
              <a:moveTo>
                <a:pt x="2376400" y="0"/>
              </a:moveTo>
              <a:lnTo>
                <a:pt x="2376400" y="259333"/>
              </a:lnTo>
              <a:lnTo>
                <a:pt x="0" y="259333"/>
              </a:lnTo>
              <a:lnTo>
                <a:pt x="0" y="48884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FA104-775A-4850-9E1B-7CB1EEEA81B5}">
      <dsp:nvSpPr>
        <dsp:cNvPr id="0" name=""/>
        <dsp:cNvSpPr/>
      </dsp:nvSpPr>
      <dsp:spPr>
        <a:xfrm>
          <a:off x="4000858" y="1255204"/>
          <a:ext cx="91440" cy="298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02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195D7-862A-45DE-821A-320A22B16553}">
      <dsp:nvSpPr>
        <dsp:cNvPr id="0" name=""/>
        <dsp:cNvSpPr/>
      </dsp:nvSpPr>
      <dsp:spPr>
        <a:xfrm>
          <a:off x="180365" y="271592"/>
          <a:ext cx="7732425" cy="9836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87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Un appel à candidature spécifique pour l’attribution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de contrats doctoraux handicap</a:t>
          </a:r>
        </a:p>
      </dsp:txBody>
      <dsp:txXfrm>
        <a:off x="180365" y="271592"/>
        <a:ext cx="7732425" cy="983611"/>
      </dsp:txXfrm>
    </dsp:sp>
    <dsp:sp modelId="{BF91D814-7919-4EF6-B718-F64A9D9E1592}">
      <dsp:nvSpPr>
        <dsp:cNvPr id="0" name=""/>
        <dsp:cNvSpPr/>
      </dsp:nvSpPr>
      <dsp:spPr>
        <a:xfrm>
          <a:off x="5716032" y="1071351"/>
          <a:ext cx="2317630" cy="3278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NOVEMBRE / DECEMBRE 2024 </a:t>
          </a:r>
        </a:p>
      </dsp:txBody>
      <dsp:txXfrm>
        <a:off x="5716032" y="1071351"/>
        <a:ext cx="2317630" cy="327870"/>
      </dsp:txXfrm>
    </dsp:sp>
    <dsp:sp modelId="{63C4FF23-08E5-4AB8-8DE9-C1FC13C80372}">
      <dsp:nvSpPr>
        <dsp:cNvPr id="0" name=""/>
        <dsp:cNvSpPr/>
      </dsp:nvSpPr>
      <dsp:spPr>
        <a:xfrm>
          <a:off x="201452" y="1553226"/>
          <a:ext cx="7690251" cy="10857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8799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0" kern="1200" dirty="0"/>
            <a:t>Audition puis classement des candidats par une commission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0" i="1" kern="1200" dirty="0"/>
            <a:t>ad hoc </a:t>
          </a:r>
          <a:r>
            <a:rPr lang="fr-FR" sz="2000" b="0" kern="1200" dirty="0"/>
            <a:t>composée des directeurs d’ED, directeurs d’institut de Recherche, du directeur du CED et du VP Recherche</a:t>
          </a:r>
        </a:p>
      </dsp:txBody>
      <dsp:txXfrm>
        <a:off x="201452" y="1553226"/>
        <a:ext cx="7690251" cy="1085789"/>
      </dsp:txXfrm>
    </dsp:sp>
    <dsp:sp modelId="{9D193786-64EF-44B2-BFE3-409BF06FDE3E}">
      <dsp:nvSpPr>
        <dsp:cNvPr id="0" name=""/>
        <dsp:cNvSpPr/>
      </dsp:nvSpPr>
      <dsp:spPr>
        <a:xfrm>
          <a:off x="6263462" y="2610725"/>
          <a:ext cx="1709784" cy="3278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FEVRIER 2025</a:t>
          </a:r>
        </a:p>
      </dsp:txBody>
      <dsp:txXfrm>
        <a:off x="6263462" y="2610725"/>
        <a:ext cx="1709784" cy="327870"/>
      </dsp:txXfrm>
    </dsp:sp>
    <dsp:sp modelId="{13933261-D08C-48E1-81F1-546D69159001}">
      <dsp:nvSpPr>
        <dsp:cNvPr id="0" name=""/>
        <dsp:cNvSpPr/>
      </dsp:nvSpPr>
      <dsp:spPr>
        <a:xfrm>
          <a:off x="13443" y="3127859"/>
          <a:ext cx="3313467" cy="856489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3879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Dossier classé premier =&gt; retenu sur le financement dégagé par l’Ul*</a:t>
          </a:r>
        </a:p>
      </dsp:txBody>
      <dsp:txXfrm>
        <a:off x="13443" y="3127859"/>
        <a:ext cx="3313467" cy="856489"/>
      </dsp:txXfrm>
    </dsp:sp>
    <dsp:sp modelId="{A268A47C-0C49-4DA2-941D-5B38897977CD}">
      <dsp:nvSpPr>
        <dsp:cNvPr id="0" name=""/>
        <dsp:cNvSpPr/>
      </dsp:nvSpPr>
      <dsp:spPr>
        <a:xfrm>
          <a:off x="2376264" y="3780283"/>
          <a:ext cx="1048628" cy="3278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MARS  2025</a:t>
          </a:r>
        </a:p>
      </dsp:txBody>
      <dsp:txXfrm>
        <a:off x="2376264" y="3780283"/>
        <a:ext cx="1048628" cy="327870"/>
      </dsp:txXfrm>
    </dsp:sp>
    <dsp:sp modelId="{43FDD155-26DD-4000-8F5C-4D81556A799F}">
      <dsp:nvSpPr>
        <dsp:cNvPr id="0" name=""/>
        <dsp:cNvSpPr/>
      </dsp:nvSpPr>
      <dsp:spPr>
        <a:xfrm>
          <a:off x="3998963" y="3139839"/>
          <a:ext cx="4094193" cy="844922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3879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Dossier classé deuxième et suivants =&gt; déposé(s) dans le cadre de la campagne nationale  « doctorat handicap »* </a:t>
          </a:r>
        </a:p>
      </dsp:txBody>
      <dsp:txXfrm>
        <a:off x="3998963" y="3139839"/>
        <a:ext cx="4094193" cy="844922"/>
      </dsp:txXfrm>
    </dsp:sp>
    <dsp:sp modelId="{103B47CB-1013-4193-B160-96DA1DB5092B}">
      <dsp:nvSpPr>
        <dsp:cNvPr id="0" name=""/>
        <dsp:cNvSpPr/>
      </dsp:nvSpPr>
      <dsp:spPr>
        <a:xfrm>
          <a:off x="7159358" y="3835519"/>
          <a:ext cx="933798" cy="3278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MARS 2025 </a:t>
          </a:r>
        </a:p>
      </dsp:txBody>
      <dsp:txXfrm>
        <a:off x="7159358" y="3835519"/>
        <a:ext cx="933798" cy="3278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62F61-A585-449D-8166-C16375A57163}">
      <dsp:nvSpPr>
        <dsp:cNvPr id="0" name=""/>
        <dsp:cNvSpPr/>
      </dsp:nvSpPr>
      <dsp:spPr>
        <a:xfrm>
          <a:off x="0" y="288031"/>
          <a:ext cx="2673520" cy="12632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Module 1 : </a:t>
          </a: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La pédagogie et les métiers de l’enseignement</a:t>
          </a:r>
          <a:endParaRPr lang="fr-FR" sz="1800" kern="1200" dirty="0"/>
        </a:p>
      </dsp:txBody>
      <dsp:txXfrm>
        <a:off x="0" y="288031"/>
        <a:ext cx="2673520" cy="1263217"/>
      </dsp:txXfrm>
    </dsp:sp>
    <dsp:sp modelId="{3C4025D6-97DD-420E-BC6A-11A8C6968BEC}">
      <dsp:nvSpPr>
        <dsp:cNvPr id="0" name=""/>
        <dsp:cNvSpPr/>
      </dsp:nvSpPr>
      <dsp:spPr>
        <a:xfrm>
          <a:off x="0" y="1675779"/>
          <a:ext cx="2673520" cy="35151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u="sng" kern="1200" dirty="0">
              <a:latin typeface="Arial" panose="020B0604020202020204" pitchFamily="34" charset="0"/>
              <a:cs typeface="Arial" panose="020B0604020202020204" pitchFamily="34" charset="0"/>
            </a:rPr>
            <a:t>Objectif</a:t>
          </a:r>
          <a:r>
            <a:rPr lang="fr-FR" sz="1600" u="sng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600" u="none" kern="12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fr-FR" sz="1600" kern="1200" dirty="0">
              <a:latin typeface="Arial" panose="020B0604020202020204" pitchFamily="34" charset="0"/>
              <a:cs typeface="Arial" panose="020B0604020202020204" pitchFamily="34" charset="0"/>
            </a:rPr>
            <a:t>se former à devenir enseignant et formateur, être sensibiliser aux représentations du métier d’enseignant, découvrir les méthodologies de la pédagogie et les modalités de travail</a:t>
          </a:r>
          <a:endParaRPr lang="fr-FR" sz="1600" b="1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5 groupes de 15/18 doctorants (durée : 1 jour) : </a:t>
          </a:r>
          <a:r>
            <a:rPr lang="fr-FR" sz="1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Mardi 30 avril / Lundi 27 mai / mardi 28 mai / Jeudi 30 mai/ Vendredi 31 mai                </a:t>
          </a:r>
          <a:r>
            <a:rPr lang="fr-FR" sz="1200" b="1" u="sng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Intervenants</a:t>
          </a:r>
          <a:r>
            <a:rPr lang="fr-FR" sz="1200" b="1" u="none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: </a:t>
          </a:r>
          <a:r>
            <a:rPr lang="fr-FR" sz="1200" b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Cyrille Gaudin et Gérard </a:t>
          </a:r>
          <a:r>
            <a:rPr lang="fr-FR" sz="1200" b="0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Devianne</a:t>
          </a:r>
          <a:endParaRPr lang="fr-FR" sz="12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75779"/>
        <a:ext cx="2673520" cy="3515110"/>
      </dsp:txXfrm>
    </dsp:sp>
    <dsp:sp modelId="{E48EE316-C248-48FA-B985-0158DDACCFFC}">
      <dsp:nvSpPr>
        <dsp:cNvPr id="0" name=""/>
        <dsp:cNvSpPr/>
      </dsp:nvSpPr>
      <dsp:spPr>
        <a:xfrm>
          <a:off x="3050555" y="288032"/>
          <a:ext cx="2673520" cy="1279268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Module 2</a:t>
          </a: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 : Communiquer et prendre la parole en situation pédagogique</a:t>
          </a:r>
        </a:p>
      </dsp:txBody>
      <dsp:txXfrm>
        <a:off x="3050555" y="288032"/>
        <a:ext cx="2673520" cy="1279268"/>
      </dsp:txXfrm>
    </dsp:sp>
    <dsp:sp modelId="{6851FC5B-6989-416F-A1A4-51ABB5F16960}">
      <dsp:nvSpPr>
        <dsp:cNvPr id="0" name=""/>
        <dsp:cNvSpPr/>
      </dsp:nvSpPr>
      <dsp:spPr>
        <a:xfrm>
          <a:off x="3050555" y="1685668"/>
          <a:ext cx="2673520" cy="3513600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 dirty="0">
              <a:latin typeface="Arial" panose="020B0604020202020204" pitchFamily="34" charset="0"/>
              <a:cs typeface="Arial" panose="020B0604020202020204" pitchFamily="34" charset="0"/>
            </a:rPr>
            <a:t>Objectif : </a:t>
          </a:r>
          <a:r>
            <a:rPr lang="fr-FR" sz="1600" kern="1200" dirty="0">
              <a:latin typeface="Arial" panose="020B0604020202020204" pitchFamily="34" charset="0"/>
              <a:cs typeface="Arial" panose="020B0604020202020204" pitchFamily="34" charset="0"/>
            </a:rPr>
            <a:t>Permettre aux doctorants de développer leur présence vocale et physique, de s’exprimer avec plus d’aisance et d’optimiser leurs capacités à s’adapter, à captiver et gérer un auditoire en situation pédagogique</a:t>
          </a:r>
          <a:endParaRPr lang="fr-FR" sz="1600" b="1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5 groupes de 15/18 doctorants max (durée : 1 jour) : </a:t>
          </a:r>
          <a:r>
            <a:rPr lang="fr-FR" sz="1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Jeudi 2 mai / Vendredi 3 Mai/  Mardi 21 mai/  Mercr. 22 mai/  Jeudi 23 Mai (Vendredi 24 Mai)                 </a:t>
          </a:r>
          <a:r>
            <a:rPr lang="fr-FR" sz="1200" b="1" u="sng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Intervenant</a:t>
          </a:r>
          <a:r>
            <a:rPr lang="fr-FR" sz="1200" b="1" u="none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: </a:t>
          </a:r>
          <a:r>
            <a:rPr lang="fr-FR" sz="1200" b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Dominique Dumont</a:t>
          </a:r>
          <a:endParaRPr lang="fr-FR" sz="12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0555" y="1685668"/>
        <a:ext cx="2673520" cy="3513600"/>
      </dsp:txXfrm>
    </dsp:sp>
    <dsp:sp modelId="{19285219-6FB8-4230-8485-FC31A48FE55A}">
      <dsp:nvSpPr>
        <dsp:cNvPr id="0" name=""/>
        <dsp:cNvSpPr/>
      </dsp:nvSpPr>
      <dsp:spPr>
        <a:xfrm>
          <a:off x="6101111" y="288029"/>
          <a:ext cx="2673520" cy="1296133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Module 3 </a:t>
          </a: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: La pédagogie numérique à distance</a:t>
          </a:r>
        </a:p>
      </dsp:txBody>
      <dsp:txXfrm>
        <a:off x="6101111" y="288029"/>
        <a:ext cx="2673520" cy="1296133"/>
      </dsp:txXfrm>
    </dsp:sp>
    <dsp:sp modelId="{DAAE1505-2B09-4B4C-ADAF-D17B96EC7229}">
      <dsp:nvSpPr>
        <dsp:cNvPr id="0" name=""/>
        <dsp:cNvSpPr/>
      </dsp:nvSpPr>
      <dsp:spPr>
        <a:xfrm>
          <a:off x="6098369" y="1692379"/>
          <a:ext cx="2673520" cy="3513600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u="none" kern="1200" dirty="0">
              <a:latin typeface="Arial" panose="020B0604020202020204" pitchFamily="34" charset="0"/>
              <a:cs typeface="Arial" panose="020B0604020202020204" pitchFamily="34" charset="0"/>
            </a:rPr>
            <a:t>Objectif : </a:t>
          </a:r>
          <a:r>
            <a:rPr lang="fr-FR" sz="1600" kern="1200" dirty="0">
              <a:latin typeface="Arial" panose="020B0604020202020204" pitchFamily="34" charset="0"/>
              <a:cs typeface="Arial" panose="020B0604020202020204" pitchFamily="34" charset="0"/>
            </a:rPr>
            <a:t>découvrir</a:t>
          </a:r>
          <a:r>
            <a:rPr lang="fr-FR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600" kern="1200" dirty="0">
              <a:latin typeface="Arial" panose="020B0604020202020204" pitchFamily="34" charset="0"/>
              <a:cs typeface="Arial" panose="020B0604020202020204" pitchFamily="34" charset="0"/>
            </a:rPr>
            <a:t>les enjeux de l’enseignement pédagogique, les innovations pédagogiques, apprendre à utiliser les outils</a:t>
          </a:r>
          <a:endParaRPr lang="fr-FR" sz="1600" b="1" u="sng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1 groupe unique avec tous les doctorants inscrits (</a:t>
          </a:r>
          <a:r>
            <a:rPr lang="fr-FR" sz="1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durée : 1 demi-journée, en visioconférence) :  Lundi 13 Mai </a:t>
          </a:r>
          <a:r>
            <a:rPr lang="fr-FR" sz="1200" b="1" u="sng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Intervenant</a:t>
          </a:r>
          <a:r>
            <a:rPr lang="fr-FR" sz="1200" b="1" u="none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: </a:t>
          </a:r>
          <a:r>
            <a:rPr lang="fr-FR" sz="1200" b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Christophe Gentil</a:t>
          </a:r>
          <a:endParaRPr lang="fr-FR" sz="12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8369" y="1692379"/>
        <a:ext cx="2673520" cy="351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1FEA2-2BF4-441F-8B5B-7AF6BF029D7B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FE3C7-0F7A-42D1-9C31-58D66052F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21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23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s’appropriant les recherches / les innovations universitaires de pointe sur la question des transitions écologiques, il est anticipé que l’organisation des 2 forums des convergences puisse amener Lycéens,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Masteurants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Doctorants à réfléchir ensemble à un projet de société plus vertueux et, finalement, susciter des vocations académiques qui leur permettaient de s’impliquer personnellement.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maison du Doctorat de l’UL -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véritable Living </a:t>
            </a:r>
            <a:r>
              <a:rPr lang="fr-F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Doctorat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sera conçu comme le lieu vivant de la mise en œuvre du parcours de formation des doctorants mais aussi -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une logique d’attractivité et d’insertion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professionnelle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de la politique de valorisation du Doctorat.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74B4A-C102-4C6D-B5E2-017D4089FC9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9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74B4A-C102-4C6D-B5E2-017D4089FC9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32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89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364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644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219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97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364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235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40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921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ADPlim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été créée en 2016 par un petit groupe de doctorants</a:t>
            </a:r>
            <a:endParaRPr lang="fr-FR" dirty="0"/>
          </a:p>
          <a:p>
            <a:pPr marL="285750" marR="0" lvl="0" indent="-13335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L’association a pour but de :</a:t>
            </a:r>
            <a:endParaRPr lang="fr-FR" dirty="0"/>
          </a:p>
          <a:p>
            <a:pPr marL="800100" marR="0" lvl="1" indent="-34290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Favoriser l’accès et l’insertion des doctorants dans la vie professionnelle par le développement d’un réseau</a:t>
            </a:r>
            <a:endParaRPr lang="fr-FR" dirty="0"/>
          </a:p>
          <a:p>
            <a:pPr marL="800100" marR="0" lvl="1" indent="-34290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Promouvoir le doctorat auprès des étudiants de Licence et Master</a:t>
            </a:r>
            <a:endParaRPr lang="fr-FR" dirty="0"/>
          </a:p>
          <a:p>
            <a:pPr marL="742950" marR="0" lvl="1" indent="-28575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Participer à la vie des doctorants au sein de l’Université de Limoges par le biais d’évènements culturels et/ou sportifs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677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0219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022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50E2C08F-6A4A-3342-3E75-CA9C65E74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4F51529-F715-EC53-8281-CD458AAC84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77855BBD-DF6A-0489-AA15-DAC294D9DB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871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585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F8A4BE84-CCAA-DDA6-481A-2998060F4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>
            <a:extLst>
              <a:ext uri="{FF2B5EF4-FFF2-40B4-BE49-F238E27FC236}">
                <a16:creationId xmlns:a16="http://schemas.microsoft.com/office/drawing/2014/main" id="{02C351FD-7D09-1DE6-B52A-246B52CCE8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>
            <a:extLst>
              <a:ext uri="{FF2B5EF4-FFF2-40B4-BE49-F238E27FC236}">
                <a16:creationId xmlns:a16="http://schemas.microsoft.com/office/drawing/2014/main" id="{5F82D76E-21F5-78BB-F563-75658971CB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476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422C1C0C-D2CE-0DB8-926F-B53F1D888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>
            <a:extLst>
              <a:ext uri="{FF2B5EF4-FFF2-40B4-BE49-F238E27FC236}">
                <a16:creationId xmlns:a16="http://schemas.microsoft.com/office/drawing/2014/main" id="{06F7EF0C-AABA-9191-EF17-C8DD596D18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>
            <a:extLst>
              <a:ext uri="{FF2B5EF4-FFF2-40B4-BE49-F238E27FC236}">
                <a16:creationId xmlns:a16="http://schemas.microsoft.com/office/drawing/2014/main" id="{7A771B1B-7CBB-5A9F-D427-E6C6A2C0A0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3257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658F6DE3-EB62-E278-2E56-DA94E82ED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>
            <a:extLst>
              <a:ext uri="{FF2B5EF4-FFF2-40B4-BE49-F238E27FC236}">
                <a16:creationId xmlns:a16="http://schemas.microsoft.com/office/drawing/2014/main" id="{B8BC24E2-0561-E350-2861-08F02FD2C3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>
            <a:extLst>
              <a:ext uri="{FF2B5EF4-FFF2-40B4-BE49-F238E27FC236}">
                <a16:creationId xmlns:a16="http://schemas.microsoft.com/office/drawing/2014/main" id="{7DFEEA76-AC38-5523-8D53-8B259EE940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28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9AEFB70F-DD7A-5E87-B029-DFE61980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>
            <a:extLst>
              <a:ext uri="{FF2B5EF4-FFF2-40B4-BE49-F238E27FC236}">
                <a16:creationId xmlns:a16="http://schemas.microsoft.com/office/drawing/2014/main" id="{F0F70A59-B0B6-DE86-B930-FC5BCE89D9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>
            <a:extLst>
              <a:ext uri="{FF2B5EF4-FFF2-40B4-BE49-F238E27FC236}">
                <a16:creationId xmlns:a16="http://schemas.microsoft.com/office/drawing/2014/main" id="{30635D30-A500-1519-93B0-40CB5A6B1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4934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819C20EF-FE3C-C50B-57FA-4FFA6D8D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>
            <a:extLst>
              <a:ext uri="{FF2B5EF4-FFF2-40B4-BE49-F238E27FC236}">
                <a16:creationId xmlns:a16="http://schemas.microsoft.com/office/drawing/2014/main" id="{FE6FF175-B721-CCF6-E35A-AF0BC7AD05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>
            <a:extLst>
              <a:ext uri="{FF2B5EF4-FFF2-40B4-BE49-F238E27FC236}">
                <a16:creationId xmlns:a16="http://schemas.microsoft.com/office/drawing/2014/main" id="{2537ECA5-AF23-89CE-9A6E-C1D6A0BE6A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1945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6ced5265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6ced5265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931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4698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2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861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500" b="1" dirty="0">
                <a:solidFill>
                  <a:srgbClr val="FF0000"/>
                </a:solidFill>
              </a:rPr>
              <a:t>INFO : Comités de Liaison BCS et SI programmés semaine du 10 Juin 2024 !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BCS = 10 juin après-midi</a:t>
            </a:r>
          </a:p>
          <a:p>
            <a:r>
              <a:rPr lang="fr-FR" sz="1500" b="1" dirty="0">
                <a:solidFill>
                  <a:srgbClr val="FF0000"/>
                </a:solidFill>
              </a:rPr>
              <a:t>SI</a:t>
            </a:r>
            <a:r>
              <a:rPr lang="fr-FR" sz="1500" b="1" baseline="0" dirty="0">
                <a:solidFill>
                  <a:srgbClr val="FF0000"/>
                </a:solidFill>
              </a:rPr>
              <a:t> = 13 juin matin + </a:t>
            </a:r>
            <a:r>
              <a:rPr lang="fr-FR" sz="1500" b="1" baseline="0" dirty="0" err="1">
                <a:solidFill>
                  <a:srgbClr val="FF0000"/>
                </a:solidFill>
              </a:rPr>
              <a:t>aprem</a:t>
            </a:r>
            <a:r>
              <a:rPr lang="fr-FR" sz="1500" b="1" baseline="0" dirty="0">
                <a:solidFill>
                  <a:srgbClr val="FF0000"/>
                </a:solidFill>
              </a:rPr>
              <a:t> si besoin</a:t>
            </a:r>
            <a:endParaRPr lang="fr-FR" sz="15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FE3C7-0F7A-42D1-9C31-58D66052F01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292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022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544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71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74B4A-C102-4C6D-B5E2-017D4089FC9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72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FE3C7-0F7A-42D1-9C31-58D66052F01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11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Le contexte national sur le Doctorat (nouvel arrêté sur la formation doctorale 2022) avec un accent fort la valorisation et la professionnalisation du Doctorat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Baisse des effectif aussi à UL (10% en 10 ans)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>
                <a:ea typeface="Times New Roman" panose="02020603050405020304" pitchFamily="18" charset="0"/>
              </a:rPr>
              <a:t>Une première mesure de préfiguration actée lors de la CFVU de novembre 2023</a:t>
            </a:r>
            <a:r>
              <a:rPr lang="fr-FR" sz="300" i="0" dirty="0">
                <a:ea typeface="Times New Roman" panose="02020603050405020304" pitchFamily="18" charset="0"/>
              </a:rPr>
              <a:t>: </a:t>
            </a:r>
            <a:r>
              <a:rPr lang="fr-FR" i="1" dirty="0">
                <a:ea typeface="Times New Roman" panose="02020603050405020304" pitchFamily="18" charset="0"/>
              </a:rPr>
              <a:t>mise en place d’un conseil des perfectionnements des Masters incluant la thématique de la liaison Master/Doctorat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74B4A-C102-4C6D-B5E2-017D4089FC9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60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continuum bac -3 à bac +8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création d'un lien fort et d'un travail collaboratif en réseau avec le Rectorat et l’AVRUL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74B4A-C102-4C6D-B5E2-017D4089FC9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3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1DBDECD-6126-4CFF-8811-86978752CBB6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FBFB2B3-9A59-4963-AC53-49B50D5C1EB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86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42371-7094-490B-BE33-14571828EBF4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D1001CA-7C68-4228-8AFE-24D70E599E1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85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27D09C6-914E-4DA7-91E1-9265BCDB7075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3FA00C8-6432-43BB-A103-58611627228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44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696EA-D632-4D2C-8E90-BE4C212AA468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A0E0A-FACF-4A78-8BEA-E9DCE915B98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27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014D9E-86F7-4FDD-AD79-C0014C75E52D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73AF4-0B6B-4796-9C22-7DBB8CDEDD4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69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DDCB21-91C0-4BF0-AAEB-96D91F5BBB86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F0B3A-D52B-4461-899A-BD50538CA88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264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F4ED3C-571A-4520-BE7D-8A38A29ACA9D}" type="datetime1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4CBCE-236B-4A4B-A97F-A85E06EB2AD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729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0D3567-CDC4-4A5D-84B3-3F2DC4D10945}" type="datetime1">
              <a:rPr lang="fr-FR" smtClean="0"/>
              <a:t>08/03/2024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40AED-3A2A-45DE-B718-D37E1FD7FD4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390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B20B06-918C-4200-AE12-F3BD6FE9A3F8}" type="datetime1">
              <a:rPr lang="fr-FR" smtClean="0"/>
              <a:t>08/03/2024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4C0AA-08AF-4FCE-86EF-F5A989782C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43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E1EDDF-D17B-4E50-A922-B3DB8D19D6A2}" type="datetime1">
              <a:rPr lang="fr-FR" smtClean="0"/>
              <a:t>08/03/2024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4302E-24F0-4DEE-A2F4-F41B0F1ED51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0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370942-C17C-494C-B287-B3DE0DA51066}" type="datetime1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E9C4B-B7B6-4CB0-9A4A-E24600C075E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439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7282D86-7BC2-4601-97EE-4B95EB8D6852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661024D-2E5D-41C1-8289-FAB64A8B4CA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039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702A08-262B-4BDC-893F-2082E17A87F3}" type="datetime1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18E57-ABB8-4C21-8F4E-062423D9710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100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0BB94E-0F35-41B4-BDCC-B5D05A2CBA47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B95EE-0A72-496E-BFBF-4D25407EB0A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064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8AF69B-3D9A-4AFD-8A95-F3A0205521A4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D19D7-BFD1-46F2-8972-7E46736B3C9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125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8153BF-77D5-441C-9E9C-542B0368E688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33B2A23-46FA-400B-869B-71EDF105A6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213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FE1A26-B775-4662-A211-24645264DA4A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1651529-F1E4-4F34-8A85-714F7A19BE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7913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EB6F7F-91D8-4AC0-87AA-07D31ED4EF40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58F0166-D278-4E9E-A14E-99AE8DB940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7916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835EBA-76E0-46C6-B193-E8BB38F1749E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D7F482C-F9C3-43A1-89AA-AD2802B7D0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8863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3F6DCA-4B2B-4828-B690-ECAD2C29AEBE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4257B6A-9578-4AF0-9D6F-22681FA262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5453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467AD4-60A3-44A8-A358-604BF184B489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C00919D-9CD7-4443-8408-FB8CA05D08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5024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9351E2-42C8-4D39-91E9-093BCC6F202B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9040732-983C-4F7E-B1AC-2DD5A8F112E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064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11050BF-58EE-403A-B0F8-C7C978C72EC0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1848BB8-D843-4A61-9FCC-9158387F249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970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E34437-758E-44C0-AAB3-90B36D523AE5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975FE09-46C4-438C-B285-408ABD3FEA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7006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9493E0-D94E-43E5-AE2C-4B08B486C7B3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991FA98-5DC3-447A-9E97-7D751AA31C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3674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DDCDB1-F21A-42D0-9CF4-17F102DEAC02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0E08529-E975-4AC9-A897-BDC6F7AC27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3982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2776F0-AD78-4E47-96CC-03F4CBE22296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F42B938-78C8-474E-9C5F-F026877B3B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0775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5806-EDFB-4B45-A346-BA1C3F838F3D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3E61-8CB7-4968-9DDF-B90907F64B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1491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2D35F-37AD-48CB-943C-1ECA50808745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E4678-2F2B-48DE-B713-8C0DD94E17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5036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7AEEE-998F-43F5-8175-14232BD73A0A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419FA-9ED9-42FB-8A10-458F576600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1346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65B58-7643-4A43-83BC-F718FA4D6ADD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D0C8A-A4D2-4BCC-85A4-9B29E95AC6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628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262E-7B5E-47C4-B111-E7FA62E6F3ED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6B4F0-95DE-4F63-8DBC-AFB4A2E2D2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1810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D57B2-097F-4B92-B47E-5DE786326291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A9D48-1D7C-4448-8553-D19C2CD5E8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593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4E37ADA-0E70-4B7B-9E16-F90029EC80FC}" type="datetime1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BE919CE-DED5-47FA-A5FD-4EA6A9E99A1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995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9BDD6-810B-49D9-9BD3-A8FD96A94F27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AA6C5-38C9-4146-926C-4B9CBB6E38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9795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81348-4EB0-4803-BA03-E495B7713B82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46890-DFA7-4F7D-A089-21B8343394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0490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0BF51-7FD1-47D9-9C5D-548FC1B802F0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284A8-71B6-4AA0-84BC-59CBE83D37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4764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55AE0-5E0D-426E-8A72-500ED761A98E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E01D5-D775-4170-8E44-91636978C1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8801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7245D-9EE7-4C1D-858A-02595BC34F15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584B-D860-441E-A9B4-4B950DC89B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0038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B2A151-34BB-4215-B067-50427B8523B5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A0E0A-FACF-4A78-8BEA-E9DCE915B98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65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E6B659-326A-437B-BB8D-4FA587301EAE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73AF4-0B6B-4796-9C22-7DBB8CDEDD4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81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140E05-1628-445C-831E-677105737DF5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F0B3A-D52B-4461-899A-BD50538CA88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498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099339-9C1B-4DA3-BB51-BCBCC074E99A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4CBCE-236B-4A4B-A97F-A85E06EB2AD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431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1B9E9C-772B-4217-BF94-A066B5A71AB7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40AED-3A2A-45DE-B718-D37E1FD7FD4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97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2E72848-1A04-4EC6-BA8B-911358C611AE}" type="datetime1">
              <a:rPr lang="fr-FR" smtClean="0"/>
              <a:t>08/03/2024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79C6C0B-0BBD-4C74-90B2-8A9BA459E1E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606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331A0-E212-421A-BB30-FDD8DACFD052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4C0AA-08AF-4FCE-86EF-F5A989782C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941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01BBD-D911-4D52-A6E4-BF61F6C5EB09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4302E-24F0-4DEE-A2F4-F41B0F1ED51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841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DB297-BE85-40B0-A961-B77404A08C96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E9C4B-B7B6-4CB0-9A4A-E24600C075E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877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C16892-53F9-4FCC-9D2D-DF34E0D7DAAB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18E57-ABB8-4C21-8F4E-062423D9710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515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F4AFD1-AA91-46BD-9F3E-83DFB902F899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B95EE-0A72-496E-BFBF-4D25407EB0A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43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7FB615-090E-492D-9187-1D5AD1D2F581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D19D7-BFD1-46F2-8972-7E46736B3C9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904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171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6951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En-tête de sec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629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11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0808"/>
            <a:ext cx="468052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4FA6985-362A-4F56-AE7C-58F80CB61523}" type="datetime1">
              <a:rPr lang="fr-FR" smtClean="0"/>
              <a:t>08/03/2024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B5AB74-82EB-40FA-9ECE-2B5C53B7063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375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61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re seu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626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2128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2259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9676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097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78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1EE5962-CBA1-4C3E-B87D-F0D3B025148A}" type="datetime1">
              <a:rPr lang="fr-FR" smtClean="0"/>
              <a:t>08/03/2024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00AAC2A-C769-41B3-B3DF-08E61D214DC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74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A4CF583-74AC-4988-AAAB-FF85CBECC6C3}" type="datetime1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1C858C2-20C5-413C-B123-C932A515AAB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1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716B5F8-B81B-4643-A186-D42F0A0F874E}" type="datetime1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42C1A07-2BE0-4CA2-868B-50851216646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88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6868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18DE08C-9809-479F-A3B5-4E9B61867505}" type="datetime1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1EB3B3A-CCB4-4297-9D53-9C5E97155717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42913" indent="-4429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tabLst>
          <a:tab pos="442913" algn="l"/>
        </a:tabLst>
        <a:defRPr sz="3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1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6868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205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3988019-B072-49F3-9270-489CC2149A1C}" type="datetime1">
              <a:rPr lang="fr-FR" altLang="fr-FR" smtClean="0"/>
              <a:t>08/03/2024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A56CB8-E2DE-4031-8837-CD107D520D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999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ＭＳ Ｐゴシック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ＭＳ Ｐゴシック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ＭＳ Ｐゴシック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42913" indent="-4429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tabLst>
          <a:tab pos="442913" algn="l"/>
        </a:tabLst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6868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B9B6D77-FC81-4BA0-9FF1-B72FE3C1CF29}" type="datetimeFigureOut">
              <a:rPr lang="fr-FR"/>
              <a:pPr/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1EB3B3A-CCB4-4297-9D53-9C5E9715571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22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FFFFFF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42913" indent="-4429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tabLst>
          <a:tab pos="442913" algn="l"/>
        </a:tabLst>
        <a:defRPr sz="3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621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ae.gouv.fr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Word_Document.doc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image" Target="../media/image41.png"/><Relationship Id="rId9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5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5" Type="http://schemas.openxmlformats.org/officeDocument/2006/relationships/image" Target="../media/image53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ies.unilim.fr/pluginfile.php/230405/mod_folder/content/0/CR%20Conseil%20CED%2018-10-23%20VF.pdf?forcedownload=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64.jpg"/><Relationship Id="rId9" Type="http://schemas.microsoft.com/office/2007/relationships/diagramDrawing" Target="../diagrams/drawing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0813" y="1772816"/>
            <a:ext cx="7772400" cy="2304256"/>
          </a:xfrm>
        </p:spPr>
        <p:txBody>
          <a:bodyPr/>
          <a:lstStyle/>
          <a:p>
            <a:pPr algn="ctr"/>
            <a:r>
              <a:rPr lang="fr-FR" sz="4000" dirty="0"/>
              <a:t>Réunion du Conseil du Collège des Ecoles Doctorales</a:t>
            </a:r>
            <a:br>
              <a:rPr lang="fr-FR" sz="4000" dirty="0"/>
            </a:br>
            <a:br>
              <a:rPr lang="fr-FR" sz="4000" dirty="0"/>
            </a:br>
            <a:r>
              <a:rPr lang="fr-FR" sz="2400" i="1" dirty="0"/>
              <a:t>Mercredi 6 mars 2024</a:t>
            </a: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 </a:t>
            </a:r>
            <a:endParaRPr lang="fr-FR" sz="2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BBC8A9-3824-4C99-A140-6A867904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8875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2">
            <a:extLst>
              <a:ext uri="{FF2B5EF4-FFF2-40B4-BE49-F238E27FC236}">
                <a16:creationId xmlns:a16="http://schemas.microsoft.com/office/drawing/2014/main" id="{BA62A28C-364E-4446-B927-E2F5B75A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79348"/>
            <a:ext cx="9144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tabLst>
                <a:tab pos="4429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DOC’LAB -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l’ambition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226053-787C-4BC3-B8E9-E0D27BDA3E19}"/>
              </a:ext>
            </a:extLst>
          </p:cNvPr>
          <p:cNvSpPr/>
          <p:nvPr/>
        </p:nvSpPr>
        <p:spPr>
          <a:xfrm>
            <a:off x="611560" y="1272802"/>
            <a:ext cx="8170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Changer les regards sur le Doctorat en développant des actions d’appropriation à la recherche lors des différentes transitions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98433A-7DCB-49F2-944B-240EE515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946" y="4213796"/>
            <a:ext cx="3037758" cy="9704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A7724C-6193-44E2-AB46-0595FF6BE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25" y="4366913"/>
            <a:ext cx="1245512" cy="132176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CB227040-A5B6-490C-9D55-AF490DEDF21E}"/>
              </a:ext>
            </a:extLst>
          </p:cNvPr>
          <p:cNvGrpSpPr/>
          <p:nvPr/>
        </p:nvGrpSpPr>
        <p:grpSpPr>
          <a:xfrm>
            <a:off x="2484551" y="5289589"/>
            <a:ext cx="2934153" cy="1446871"/>
            <a:chOff x="715165" y="3717032"/>
            <a:chExt cx="2934153" cy="1446871"/>
          </a:xfrm>
        </p:grpSpPr>
        <p:pic>
          <p:nvPicPr>
            <p:cNvPr id="2054" name="Picture 6" descr="PIA 3 – EUR TACTIC Ecole universitaire de recherche – Transverse Actions  between Ceramics &amp; Information and Communication Technologies – Université  de Poitiers">
              <a:extLst>
                <a:ext uri="{FF2B5EF4-FFF2-40B4-BE49-F238E27FC236}">
                  <a16:creationId xmlns:a16="http://schemas.microsoft.com/office/drawing/2014/main" id="{962EE17E-DF32-41C4-998A-23A3686B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717032"/>
              <a:ext cx="2893742" cy="144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3DB83A5-F07B-4F6D-87FC-1E6EE1BF0462}"/>
                </a:ext>
              </a:extLst>
            </p:cNvPr>
            <p:cNvSpPr txBox="1"/>
            <p:nvPr/>
          </p:nvSpPr>
          <p:spPr>
            <a:xfrm>
              <a:off x="715165" y="3922438"/>
              <a:ext cx="27957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Les cordées de la recherche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4BAB61-5B63-45CA-A667-F43EE63DA22B}"/>
              </a:ext>
            </a:extLst>
          </p:cNvPr>
          <p:cNvSpPr/>
          <p:nvPr/>
        </p:nvSpPr>
        <p:spPr>
          <a:xfrm>
            <a:off x="1231939" y="2194147"/>
            <a:ext cx="6968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Parce que les étudiants font le choix du Doctorat par intérêt pour un sujet et par goût pour la recherche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C4E773-F81E-4010-8326-E56CED72C30B}"/>
              </a:ext>
            </a:extLst>
          </p:cNvPr>
          <p:cNvSpPr/>
          <p:nvPr/>
        </p:nvSpPr>
        <p:spPr>
          <a:xfrm>
            <a:off x="630708" y="3056543"/>
            <a:ext cx="8058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Consolider l’insertion des diplômés de Doctorat au sein du tissu socio-économique régional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4D8E60D-0E48-4AF4-B40D-E228AE018B3A}"/>
              </a:ext>
            </a:extLst>
          </p:cNvPr>
          <p:cNvGrpSpPr/>
          <p:nvPr/>
        </p:nvGrpSpPr>
        <p:grpSpPr>
          <a:xfrm>
            <a:off x="179512" y="1340768"/>
            <a:ext cx="412900" cy="389657"/>
            <a:chOff x="5642270" y="5749536"/>
            <a:chExt cx="1180503" cy="884238"/>
          </a:xfrm>
        </p:grpSpPr>
        <p:pic>
          <p:nvPicPr>
            <p:cNvPr id="22" name="Picture 2" descr="Papier peint Vector signe de la main avec pointant du doigt. - PIXERS.FR">
              <a:extLst>
                <a:ext uri="{FF2B5EF4-FFF2-40B4-BE49-F238E27FC236}">
                  <a16:creationId xmlns:a16="http://schemas.microsoft.com/office/drawing/2014/main" id="{917024F7-32A6-4C38-A1BF-5D23D19BB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270" y="5749536"/>
              <a:ext cx="1180503" cy="88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0FEBB3C-1E9D-4A51-8295-CD363C032217}"/>
                </a:ext>
              </a:extLst>
            </p:cNvPr>
            <p:cNvSpPr/>
            <p:nvPr/>
          </p:nvSpPr>
          <p:spPr>
            <a:xfrm>
              <a:off x="6422065" y="6538912"/>
              <a:ext cx="400708" cy="9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44C9995-3188-4E0E-B326-00AF193B9A6A}"/>
              </a:ext>
            </a:extLst>
          </p:cNvPr>
          <p:cNvGrpSpPr/>
          <p:nvPr/>
        </p:nvGrpSpPr>
        <p:grpSpPr>
          <a:xfrm>
            <a:off x="179512" y="3183359"/>
            <a:ext cx="412900" cy="389657"/>
            <a:chOff x="5642270" y="5749536"/>
            <a:chExt cx="1180503" cy="884238"/>
          </a:xfrm>
        </p:grpSpPr>
        <p:pic>
          <p:nvPicPr>
            <p:cNvPr id="31" name="Picture 2" descr="Papier peint Vector signe de la main avec pointant du doigt. - PIXERS.FR">
              <a:extLst>
                <a:ext uri="{FF2B5EF4-FFF2-40B4-BE49-F238E27FC236}">
                  <a16:creationId xmlns:a16="http://schemas.microsoft.com/office/drawing/2014/main" id="{AA90C8DC-D766-49E7-A7BB-A87B732DD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270" y="5749536"/>
              <a:ext cx="1180503" cy="88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52CD3-D0D3-4CDF-B4BA-F35B9B8BE33B}"/>
                </a:ext>
              </a:extLst>
            </p:cNvPr>
            <p:cNvSpPr/>
            <p:nvPr/>
          </p:nvSpPr>
          <p:spPr>
            <a:xfrm>
              <a:off x="6422065" y="6538912"/>
              <a:ext cx="400708" cy="9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385E43E-7043-4814-9371-17F7A1CAE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626" y="4366913"/>
            <a:ext cx="2127131" cy="109361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E9AF868-2E83-41D5-B345-7C2253853922}"/>
              </a:ext>
            </a:extLst>
          </p:cNvPr>
          <p:cNvSpPr txBox="1"/>
          <p:nvPr/>
        </p:nvSpPr>
        <p:spPr>
          <a:xfrm>
            <a:off x="6625660" y="5166612"/>
            <a:ext cx="23091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aison du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octorat</a:t>
            </a:r>
          </a:p>
        </p:txBody>
      </p:sp>
      <p:pic>
        <p:nvPicPr>
          <p:cNvPr id="1026" name="Picture 2" descr="logo ac limoges — Eco Gestion LP">
            <a:extLst>
              <a:ext uri="{FF2B5EF4-FFF2-40B4-BE49-F238E27FC236}">
                <a16:creationId xmlns:a16="http://schemas.microsoft.com/office/drawing/2014/main" id="{5662A40F-D9A5-404F-AA2E-561C52873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93" y="98007"/>
            <a:ext cx="929087" cy="6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lorisation - Laboratoire d'Excellence ∑-LIM">
            <a:extLst>
              <a:ext uri="{FF2B5EF4-FFF2-40B4-BE49-F238E27FC236}">
                <a16:creationId xmlns:a16="http://schemas.microsoft.com/office/drawing/2014/main" id="{68927B64-F6AB-4DDA-A3AF-FC42EC63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31" y="108182"/>
            <a:ext cx="1456457" cy="65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F74CBE4E-F2B2-4A60-9D96-D143FC0F82F1}"/>
              </a:ext>
            </a:extLst>
          </p:cNvPr>
          <p:cNvSpPr/>
          <p:nvPr/>
        </p:nvSpPr>
        <p:spPr>
          <a:xfrm>
            <a:off x="7524328" y="332656"/>
            <a:ext cx="288032" cy="228532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Espace réservé du numéro de diapositive 4">
            <a:extLst>
              <a:ext uri="{FF2B5EF4-FFF2-40B4-BE49-F238E27FC236}">
                <a16:creationId xmlns:a16="http://schemas.microsoft.com/office/drawing/2014/main" id="{3AA035F4-7A2D-4210-AA20-88F5FDF4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r>
              <a:rPr lang="fr-FR" altLang="fr-FR" dirty="0"/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3502210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2">
            <a:extLst>
              <a:ext uri="{FF2B5EF4-FFF2-40B4-BE49-F238E27FC236}">
                <a16:creationId xmlns:a16="http://schemas.microsoft.com/office/drawing/2014/main" id="{E41C5D69-7F6E-44EF-9EC8-9FB26127A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79348"/>
            <a:ext cx="9144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tabLst>
                <a:tab pos="4429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DOC’LAB -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les actions proposées et les cibles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Picture 12" descr="Forum Nouveautes-Télé.com : la liste des forums télé pour discuter ! |  Nouveautes-Tele.com">
            <a:extLst>
              <a:ext uri="{FF2B5EF4-FFF2-40B4-BE49-F238E27FC236}">
                <a16:creationId xmlns:a16="http://schemas.microsoft.com/office/drawing/2014/main" id="{807FCB45-3C7F-4930-BEF5-490A576C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099">
            <a:off x="199147" y="3807551"/>
            <a:ext cx="2044798" cy="65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Les solutions convergence Ciel Telecom – Ciel Telecom-Le Blog">
            <a:extLst>
              <a:ext uri="{FF2B5EF4-FFF2-40B4-BE49-F238E27FC236}">
                <a16:creationId xmlns:a16="http://schemas.microsoft.com/office/drawing/2014/main" id="{A7EC2BBA-E464-499B-A56A-96FD2B37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208" y="1671329"/>
            <a:ext cx="1446871" cy="6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0F960F6-5B50-4D98-8815-4B80DB894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92" y="5696479"/>
            <a:ext cx="1564887" cy="9728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A37EA6-FE89-407D-AED4-F7FD08ED02BB}"/>
              </a:ext>
            </a:extLst>
          </p:cNvPr>
          <p:cNvSpPr/>
          <p:nvPr/>
        </p:nvSpPr>
        <p:spPr>
          <a:xfrm>
            <a:off x="2339752" y="1124744"/>
            <a:ext cx="6156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Action 1 : Essaimage des cordées de la recherche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A7D6B8-79A4-4E7A-97EC-F84B49139888}"/>
              </a:ext>
            </a:extLst>
          </p:cNvPr>
          <p:cNvSpPr/>
          <p:nvPr/>
        </p:nvSpPr>
        <p:spPr>
          <a:xfrm>
            <a:off x="2411760" y="3356992"/>
            <a:ext cx="5088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Action 2 : création du forum des convergences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78BD6F-7CD9-461A-A36F-B9469486EA05}"/>
              </a:ext>
            </a:extLst>
          </p:cNvPr>
          <p:cNvSpPr/>
          <p:nvPr/>
        </p:nvSpPr>
        <p:spPr>
          <a:xfrm>
            <a:off x="2429646" y="5661248"/>
            <a:ext cx="6066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Action 3 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étude de faisabilité pour la création 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M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aison du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octorat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de l’Université de Limoges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F86864-73A3-4069-ACD1-CCD011CA4D60}"/>
              </a:ext>
            </a:extLst>
          </p:cNvPr>
          <p:cNvSpPr/>
          <p:nvPr/>
        </p:nvSpPr>
        <p:spPr>
          <a:xfrm>
            <a:off x="2414920" y="3767000"/>
            <a:ext cx="61561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Le forum des convergences est un moment inédit d’échanges entre les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cordées de la réussite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et les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cordées de la recherche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Présentation de projets de recherche, d’analyses et séances de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co-working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entre tous les publics (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Lycéens,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Masteurants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&amp; Doctorants)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Renforcer l’attractivité du diplôme de Doctorat et consolider l’insertion des diplômés de Doctorat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7AE101-184E-44B4-9889-020F36C2DFB6}"/>
              </a:ext>
            </a:extLst>
          </p:cNvPr>
          <p:cNvSpPr/>
          <p:nvPr/>
        </p:nvSpPr>
        <p:spPr>
          <a:xfrm>
            <a:off x="2365744" y="1538140"/>
            <a:ext cx="66441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Dispositif d'</a:t>
            </a:r>
            <a:r>
              <a:rPr kumimoji="0" lang="fr-FR" sz="1800" b="1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initiation à la recherche </a:t>
            </a:r>
            <a:r>
              <a:rPr kumimoji="0" lang="fr-FR" sz="1800" b="0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pour les </a:t>
            </a:r>
            <a:r>
              <a:rPr kumimoji="0" lang="fr-FR" sz="1800" b="1" i="1" u="none" strike="noStrike" kern="18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Masteurants</a:t>
            </a:r>
            <a:r>
              <a:rPr kumimoji="0" lang="fr-FR" sz="1800" b="0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et </a:t>
            </a:r>
            <a:r>
              <a:rPr kumimoji="0" lang="fr-FR" sz="1800" b="1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à l'encadrement</a:t>
            </a:r>
            <a:r>
              <a:rPr kumimoji="0" lang="fr-FR" sz="1800" b="0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pour les </a:t>
            </a:r>
            <a:r>
              <a:rPr kumimoji="0" lang="fr-FR" sz="1800" b="1" i="1" u="none" strike="noStrike" kern="18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Doctorants</a:t>
            </a:r>
            <a:r>
              <a:rPr kumimoji="0" lang="fr-FR" sz="1800" b="0" i="1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es cordées de la recherche contribuent au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+mn-cs"/>
              </a:rPr>
              <a:t>développement des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+mn-cs"/>
              </a:rPr>
              <a:t>compétences par l’action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Limitées au seul domaine des Sciences de l’Ingénieur (EUR TACTIC), les cordées de la recherche seront étendues à l’ensemble des Ecoles Doctorales thématiques de l’Université</a:t>
            </a: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79B1DD9A-1085-4BAF-B4E8-3887375E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r>
              <a:rPr lang="fr-FR" altLang="fr-FR" dirty="0"/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1264544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2">
            <a:extLst>
              <a:ext uri="{FF2B5EF4-FFF2-40B4-BE49-F238E27FC236}">
                <a16:creationId xmlns:a16="http://schemas.microsoft.com/office/drawing/2014/main" id="{81037CB6-84A1-46A1-BDDA-8969F0095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79348"/>
            <a:ext cx="9144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tabLst>
                <a:tab pos="4429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DOC’LAB -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le calendrier et le budget prévisionnel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04A90F4-34EB-4F1A-A3A4-26CC1420A82D}"/>
              </a:ext>
            </a:extLst>
          </p:cNvPr>
          <p:cNvGrpSpPr/>
          <p:nvPr/>
        </p:nvGrpSpPr>
        <p:grpSpPr>
          <a:xfrm>
            <a:off x="184832" y="1484784"/>
            <a:ext cx="8774335" cy="2900233"/>
            <a:chOff x="184832" y="1805334"/>
            <a:chExt cx="8774335" cy="290023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E688F25-27B2-4A7E-B94E-875C1089A9D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32" y="2305862"/>
              <a:ext cx="8774335" cy="23997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F0FFE34-9D91-4120-BB95-3E4A9FA65213}"/>
                </a:ext>
              </a:extLst>
            </p:cNvPr>
            <p:cNvGrpSpPr/>
            <p:nvPr/>
          </p:nvGrpSpPr>
          <p:grpSpPr>
            <a:xfrm rot="10800000">
              <a:off x="2267744" y="2098668"/>
              <a:ext cx="5544616" cy="162185"/>
              <a:chOff x="2267744" y="4634967"/>
              <a:chExt cx="5544616" cy="312874"/>
            </a:xfrm>
          </p:grpSpPr>
          <p:sp>
            <p:nvSpPr>
              <p:cNvPr id="4" name="Accolade fermante 3">
                <a:extLst>
                  <a:ext uri="{FF2B5EF4-FFF2-40B4-BE49-F238E27FC236}">
                    <a16:creationId xmlns:a16="http://schemas.microsoft.com/office/drawing/2014/main" id="{E5425740-7E73-464E-9961-ECD2CFECF452}"/>
                  </a:ext>
                </a:extLst>
              </p:cNvPr>
              <p:cNvSpPr/>
              <p:nvPr/>
            </p:nvSpPr>
            <p:spPr>
              <a:xfrm rot="5400000">
                <a:off x="3479459" y="3423252"/>
                <a:ext cx="312874" cy="2736304"/>
              </a:xfrm>
              <a:prstGeom prst="rightBrace">
                <a:avLst>
                  <a:gd name="adj1" fmla="val 0"/>
                  <a:gd name="adj2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Accolade fermante 9">
                <a:extLst>
                  <a:ext uri="{FF2B5EF4-FFF2-40B4-BE49-F238E27FC236}">
                    <a16:creationId xmlns:a16="http://schemas.microsoft.com/office/drawing/2014/main" id="{E9C56ED6-3469-413F-B603-14EEF2601413}"/>
                  </a:ext>
                </a:extLst>
              </p:cNvPr>
              <p:cNvSpPr/>
              <p:nvPr/>
            </p:nvSpPr>
            <p:spPr>
              <a:xfrm rot="5400000">
                <a:off x="6287771" y="3423252"/>
                <a:ext cx="312874" cy="2736304"/>
              </a:xfrm>
              <a:prstGeom prst="rightBrace">
                <a:avLst>
                  <a:gd name="adj1" fmla="val 0"/>
                  <a:gd name="adj2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2C49CB8-1CD5-4E13-BAA8-214066750D8E}"/>
                </a:ext>
              </a:extLst>
            </p:cNvPr>
            <p:cNvSpPr txBox="1"/>
            <p:nvPr/>
          </p:nvSpPr>
          <p:spPr>
            <a:xfrm>
              <a:off x="2526381" y="1805334"/>
              <a:ext cx="20805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année universitaire 24-25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DAF2087-76A5-4504-AF6F-95DC953740BD}"/>
                </a:ext>
              </a:extLst>
            </p:cNvPr>
            <p:cNvSpPr txBox="1"/>
            <p:nvPr/>
          </p:nvSpPr>
          <p:spPr>
            <a:xfrm>
              <a:off x="5338780" y="1805334"/>
              <a:ext cx="20805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année universitaire 25-26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238D1D8-9A8C-4C4F-8155-71A7557F7C73}"/>
              </a:ext>
            </a:extLst>
          </p:cNvPr>
          <p:cNvSpPr/>
          <p:nvPr/>
        </p:nvSpPr>
        <p:spPr>
          <a:xfrm>
            <a:off x="210671" y="974347"/>
            <a:ext cx="817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Durée :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 ans -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01/2024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 12/2026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C4D9F7-2D7F-4C0A-B4EA-2B6703F9FE78}"/>
              </a:ext>
            </a:extLst>
          </p:cNvPr>
          <p:cNvSpPr/>
          <p:nvPr/>
        </p:nvSpPr>
        <p:spPr>
          <a:xfrm>
            <a:off x="210863" y="4415814"/>
            <a:ext cx="879204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Budget : 157.2 k€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Assiette éligible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137.2 k€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Autofinancement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27.44 k€ (20%) -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Aide régionale sollicitée 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109.76 k€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(80%)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Objet du financement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Séances de facilitation (coaching individualisé, séances de créativité) et évènementiel (animation, communication, réservation/aménagement salle)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Contrats étudiants, indemnités service civique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E8A363A8-AA20-49E7-AC8E-2E55EBB2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dirty="0"/>
              <a:t>12 VG</a:t>
            </a:r>
          </a:p>
        </p:txBody>
      </p:sp>
    </p:spTree>
    <p:extLst>
      <p:ext uri="{BB962C8B-B14F-4D97-AF65-F5344CB8AC3E}">
        <p14:creationId xmlns:p14="http://schemas.microsoft.com/office/powerpoint/2010/main" val="59712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395536" y="1628800"/>
            <a:ext cx="8458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PRESENTATION DES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DISPOSITIFS VAE ET VAE INVERSEE </a:t>
            </a:r>
          </a:p>
          <a:p>
            <a:pPr algn="ctr"/>
            <a:endParaRPr lang="fr-FR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latin typeface="arial" panose="020B0604020202020204" pitchFamily="34" charset="0"/>
              </a:rPr>
              <a:t>par Mme Claude RAYNAUD</a:t>
            </a:r>
          </a:p>
          <a:p>
            <a:pPr algn="ctr"/>
            <a:r>
              <a:rPr lang="fr-FR" sz="1600" b="1" i="1" dirty="0">
                <a:solidFill>
                  <a:schemeClr val="bg1"/>
                </a:solidFill>
                <a:latin typeface="arial" panose="020B0604020202020204" pitchFamily="34" charset="0"/>
              </a:rPr>
              <a:t>membre extérieur du Conseil du CED, </a:t>
            </a:r>
          </a:p>
          <a:p>
            <a:pPr algn="ctr"/>
            <a:r>
              <a:rPr lang="fr-FR" sz="1600" b="1" i="1" dirty="0">
                <a:solidFill>
                  <a:schemeClr val="bg1"/>
                </a:solidFill>
                <a:latin typeface="arial" panose="020B0604020202020204" pitchFamily="34" charset="0"/>
              </a:rPr>
              <a:t>Directrice de la Formation à la CCI formation de Limoges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12CCD754-FBA7-40B1-ACB3-E074F8FD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105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215" y="1976393"/>
            <a:ext cx="79362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VAE</a:t>
            </a:r>
          </a:p>
          <a:p>
            <a:pPr marL="173038" lvl="2" indent="4763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des Acquis de l’Expérience </a:t>
            </a:r>
          </a:p>
          <a:p>
            <a:pPr marL="173038" lvl="2" indent="4763" algn="ctr" fontAlgn="base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138000"/>
            <a:ext cx="2114859" cy="720000"/>
          </a:xfrm>
          <a:prstGeom prst="rect">
            <a:avLst/>
          </a:prstGeom>
        </p:spPr>
      </p:pic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9F2E5C14-6DD2-41E3-B03A-AC2EE632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443444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dirty="0">
                <a:latin typeface="+mn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147616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04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864" y="1351796"/>
            <a:ext cx="8144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repaires : </a:t>
            </a:r>
            <a:endParaRPr lang="fr-FR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de la VAE le 17 janvier 2002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Janvier 2022 : anniversaire des 20 ans et bilan mitigé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Lancement de nouvelles expérimentations 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VAE inversée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d’un portail unique France VAE 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plateforme : </a:t>
            </a: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https://vae.gouv.fr</a:t>
            </a: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Listing de 200 diplômes référencés (secteurs en tension)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 parcours d’ici la fin du 2027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804248" y="6479216"/>
            <a:ext cx="2133600" cy="365125"/>
          </a:xfrm>
        </p:spPr>
        <p:txBody>
          <a:bodyPr/>
          <a:lstStyle/>
          <a:p>
            <a:pPr algn="r"/>
            <a:fld id="{62179496-7B8E-47F8-BEB2-6C67E02D22C6}" type="slidenum">
              <a:rPr lang="fr-FR" sz="1200" smtClean="0">
                <a:latin typeface="+mn-lt"/>
              </a:rPr>
              <a:pPr algn="r"/>
              <a:t>15</a:t>
            </a:fld>
            <a:endParaRPr 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3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1196752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d’emploi pour la VAE : </a:t>
            </a:r>
            <a:endParaRPr lang="fr-FR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Valider les compétences par un diplôme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 ou partie d’un diplôme ou d’un titre (hors exclusion)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 d’au moins 1 an en rapport direct avec la certification visée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Choix personnel ou proposition de l’employeur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Congé VAE : 24 heures sur le temps de travail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Accompagnement possible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 par le CPF, Plan de formation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Expérimentation : VAE inversée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2179496-7B8E-47F8-BEB2-6C67E02D22C6}" type="slidenum">
              <a:rPr lang="fr-FR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r"/>
              <a:t>16</a:t>
            </a:fld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95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864" y="1351796"/>
            <a:ext cx="79362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VAE par l’ESC Limoges : </a:t>
            </a:r>
          </a:p>
          <a:p>
            <a:pPr marL="173038" lvl="2" indent="47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Diplômes délivrés par l’ESC (Bac+2 à Bac+5)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à 5 parcours par an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accompagnatrices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Etapes :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Livret 1 : Dossier de candidature   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Recevabilité du dossier de candidature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Livret 2 : Dossier de validation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Etude du dossier de validation par le jury de certification (+ preuves)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avec le jury de  (3 à 5 personnes)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endParaRPr lang="fr-FR" sz="2200" dirty="0">
              <a:solidFill>
                <a:srgbClr val="0043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62179496-7B8E-47F8-BEB2-6C67E02D22C6}" type="slidenum">
              <a:rPr lang="fr-FR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r"/>
              <a:t>17</a:t>
            </a:fld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271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" y="-16692"/>
            <a:ext cx="9144000" cy="68580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18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A369EC7B-0503-4139-AC1F-FCFAEBC344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3568" y="1190926"/>
          <a:ext cx="7508304" cy="5347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" r:id="rId4" imgW="6946910" imgH="5527250" progId="Word.Document.12">
                  <p:embed/>
                </p:oleObj>
              </mc:Choice>
              <mc:Fallback>
                <p:oleObj name="Document" r:id="rId4" imgW="6946910" imgH="5527250" progId="Word.Document.12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A369EC7B-0503-4139-AC1F-FCFAEBC344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1190926"/>
                        <a:ext cx="7508304" cy="5347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190D43E-B360-4729-BE9C-E6D3D4A4C1AE}"/>
              </a:ext>
            </a:extLst>
          </p:cNvPr>
          <p:cNvSpPr/>
          <p:nvPr/>
        </p:nvSpPr>
        <p:spPr>
          <a:xfrm>
            <a:off x="469584" y="692696"/>
            <a:ext cx="7936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Dossier de candidature </a:t>
            </a:r>
          </a:p>
        </p:txBody>
      </p:sp>
    </p:spTree>
    <p:extLst>
      <p:ext uri="{BB962C8B-B14F-4D97-AF65-F5344CB8AC3E}">
        <p14:creationId xmlns:p14="http://schemas.microsoft.com/office/powerpoint/2010/main" val="309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864" y="692696"/>
            <a:ext cx="7936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Dossier de validation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2179496-7B8E-47F8-BEB2-6C67E02D22C6}" type="slidenum">
              <a:rPr lang="fr-FR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r"/>
              <a:t>19</a:t>
            </a:fld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A03D3B1-1558-4220-AA3D-CF9D0C78524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0364" y="1484784"/>
          <a:ext cx="8363272" cy="343494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16841">
                  <a:extLst>
                    <a:ext uri="{9D8B030D-6E8A-4147-A177-3AD203B41FA5}">
                      <a16:colId xmlns:a16="http://schemas.microsoft.com/office/drawing/2014/main" val="3290952593"/>
                    </a:ext>
                  </a:extLst>
                </a:gridCol>
                <a:gridCol w="2516841">
                  <a:extLst>
                    <a:ext uri="{9D8B030D-6E8A-4147-A177-3AD203B41FA5}">
                      <a16:colId xmlns:a16="http://schemas.microsoft.com/office/drawing/2014/main" val="96768903"/>
                    </a:ext>
                  </a:extLst>
                </a:gridCol>
                <a:gridCol w="1664795">
                  <a:extLst>
                    <a:ext uri="{9D8B030D-6E8A-4147-A177-3AD203B41FA5}">
                      <a16:colId xmlns:a16="http://schemas.microsoft.com/office/drawing/2014/main" val="1266878148"/>
                    </a:ext>
                  </a:extLst>
                </a:gridCol>
                <a:gridCol w="1664795">
                  <a:extLst>
                    <a:ext uri="{9D8B030D-6E8A-4147-A177-3AD203B41FA5}">
                      <a16:colId xmlns:a16="http://schemas.microsoft.com/office/drawing/2014/main" val="2746289734"/>
                    </a:ext>
                  </a:extLst>
                </a:gridCol>
              </a:tblGrid>
              <a:tr h="67708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85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Questionnements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Candidat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850" marR="307340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Wingdings" panose="05000000000000000000" pitchFamily="2" charset="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@</a:t>
                      </a:r>
                      <a:r>
                        <a:rPr lang="fr-FR" sz="800" spc="-5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Descriptif</a:t>
                      </a:r>
                      <a:r>
                        <a:rPr lang="fr-FR" sz="800" spc="-4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8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situations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</a:t>
                      </a:r>
                      <a:r>
                        <a:rPr lang="fr-FR" sz="8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pratiques professionnelles ou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extra-professionnelles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933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Wingdings 2" panose="05020102010507070707" pitchFamily="18" charset="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fr-FR" sz="800" spc="39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Justificatifs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apportant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preuve de votre savoir-faire et de votre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pratique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215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professionnelle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(numéroter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fr-FR" sz="8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21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8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…etc.)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567112"/>
                  </a:ext>
                </a:extLst>
              </a:tr>
              <a:tr h="257137">
                <a:tc rowSpan="2">
                  <a:txBody>
                    <a:bodyPr/>
                    <a:lstStyle/>
                    <a:p>
                      <a:pPr marL="69850" marR="11747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choix des marchés et cibles</a:t>
                      </a:r>
                      <a:r>
                        <a:rPr lang="fr-FR" sz="7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fr-FR" sz="7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prospecter,</a:t>
                      </a:r>
                      <a:r>
                        <a:rPr lang="fr-FR" sz="7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dans le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respect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stratégie de développement de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l’entreprise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identifié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marchés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potentiels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privés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publics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porteurs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d’opportunités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pour</a:t>
                      </a:r>
                      <a:r>
                        <a:rPr lang="fr-FR" sz="700" spc="-4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votre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entreprise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886885"/>
                  </a:ext>
                </a:extLst>
              </a:tr>
              <a:tr h="29793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marR="3937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déterminé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cibles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539164"/>
                  </a:ext>
                </a:extLst>
              </a:tr>
              <a:tr h="309849">
                <a:tc rowSpan="2">
                  <a:txBody>
                    <a:bodyPr/>
                    <a:lstStyle/>
                    <a:p>
                      <a:pPr marL="69850" marR="11747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définition des actions de prospection omnicanale</a:t>
                      </a:r>
                      <a:r>
                        <a:rPr lang="fr-FR" sz="7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adaptées</a:t>
                      </a:r>
                      <a:r>
                        <a:rPr lang="fr-FR" sz="7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aux cibles visées et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l’organisation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leurs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conditions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mise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lnSpc>
                          <a:spcPts val="11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œuvre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sélectionné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mettre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œuvre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85179"/>
                  </a:ext>
                </a:extLst>
              </a:tr>
              <a:tr h="4684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organisé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fr-FR" sz="7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053917"/>
                  </a:ext>
                </a:extLst>
              </a:tr>
              <a:tr h="44593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850" marR="11747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fr-FR" sz="7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réalisation</a:t>
                      </a:r>
                      <a:r>
                        <a:rPr lang="fr-FR" sz="7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7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 de prospection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24892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réalisé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supervisé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supports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communication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adaptés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aux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différents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canaux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utilisés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aux caractéristiques de vos cibles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125552"/>
                  </a:ext>
                </a:extLst>
              </a:tr>
              <a:tr h="2827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recueilli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complémentaires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concernant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7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cibles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</a:t>
                      </a:r>
                      <a:r>
                        <a:rPr lang="fr-FR" sz="7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547745"/>
                  </a:ext>
                </a:extLst>
              </a:tr>
              <a:tr h="24705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marR="3937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conduit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entretiens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face-à-face ou à distance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112677"/>
                  </a:ext>
                </a:extLst>
              </a:tr>
              <a:tr h="448730">
                <a:tc>
                  <a:txBody>
                    <a:bodyPr/>
                    <a:lstStyle/>
                    <a:p>
                      <a:pPr marL="69850" marR="11747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L’évaluation</a:t>
                      </a:r>
                      <a:r>
                        <a:rPr lang="fr-FR" sz="7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7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résultats et de l’efficacité du plan de prospection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œuvre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évalué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résultats</a:t>
                      </a:r>
                      <a:r>
                        <a:rPr lang="fr-FR" sz="7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vos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r>
                        <a:rPr lang="fr-FR" sz="7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mises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fr-FR" sz="7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7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œuvre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90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0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A47CFB-11F3-43FA-8DDF-D2333AD3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fr-FR" altLang="fr-FR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42E30179-66AA-42E4-B738-DBEB7E67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65"/>
            <a:ext cx="8964488" cy="836613"/>
          </a:xfrm>
        </p:spPr>
        <p:txBody>
          <a:bodyPr/>
          <a:lstStyle/>
          <a:p>
            <a:r>
              <a:rPr lang="fr-FR" sz="2400" dirty="0"/>
              <a:t>ORDRE DU JOUR</a:t>
            </a:r>
          </a:p>
        </p:txBody>
      </p:sp>
      <p:sp>
        <p:nvSpPr>
          <p:cNvPr id="3" name="Rectangle 2"/>
          <p:cNvSpPr/>
          <p:nvPr/>
        </p:nvSpPr>
        <p:spPr>
          <a:xfrm>
            <a:off x="570384" y="980728"/>
            <a:ext cx="80032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Institutionnel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Approbation du Compte rendu du Conseil du CED du 18 octobre 2023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Présentation des nouveaux directeurs adjoints des ED GIO et SI</a:t>
            </a:r>
          </a:p>
          <a:p>
            <a:pPr lvl="2"/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Présentation du projet Doc </a:t>
            </a:r>
            <a:r>
              <a:rPr lang="fr-FR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Lab</a:t>
            </a:r>
            <a:endParaRPr lang="fr-FR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Présentation des dispositifs VAE et VAE inversée </a:t>
            </a:r>
          </a:p>
          <a:p>
            <a:pPr lvl="2"/>
            <a:endParaRPr lang="fr-FR" sz="1600" b="1" dirty="0"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Restitution des échanges autour de l’HDR</a:t>
            </a:r>
          </a:p>
          <a:p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5.  Evènementiel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Ma Thèse en 180 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Cérémonie de remise des diplômes et prix de thèse </a:t>
            </a:r>
          </a:p>
          <a:p>
            <a:pPr lvl="2"/>
            <a:endParaRPr lang="fr-FR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2"/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9D2E41-3BBF-412C-B342-FCE711F8BD2B}"/>
              </a:ext>
            </a:extLst>
          </p:cNvPr>
          <p:cNvSpPr txBox="1"/>
          <p:nvPr/>
        </p:nvSpPr>
        <p:spPr>
          <a:xfrm>
            <a:off x="570384" y="5782042"/>
            <a:ext cx="758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6.  Présentation de l’association ADPLIM</a:t>
            </a:r>
          </a:p>
        </p:txBody>
      </p:sp>
    </p:spTree>
    <p:extLst>
      <p:ext uri="{BB962C8B-B14F-4D97-AF65-F5344CB8AC3E}">
        <p14:creationId xmlns:p14="http://schemas.microsoft.com/office/powerpoint/2010/main" val="3690362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864" y="692696"/>
            <a:ext cx="7936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du dossier de validation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2179496-7B8E-47F8-BEB2-6C67E02D22C6}" type="slidenum">
              <a:rPr lang="fr-FR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r"/>
              <a:t>20</a:t>
            </a:fld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7436869-3947-4CE4-B8C9-B4FF582AE7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1306605"/>
          <a:ext cx="8229598" cy="459499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921762">
                  <a:extLst>
                    <a:ext uri="{9D8B030D-6E8A-4147-A177-3AD203B41FA5}">
                      <a16:colId xmlns:a16="http://schemas.microsoft.com/office/drawing/2014/main" val="686416044"/>
                    </a:ext>
                  </a:extLst>
                </a:gridCol>
                <a:gridCol w="1921762">
                  <a:extLst>
                    <a:ext uri="{9D8B030D-6E8A-4147-A177-3AD203B41FA5}">
                      <a16:colId xmlns:a16="http://schemas.microsoft.com/office/drawing/2014/main" val="627900906"/>
                    </a:ext>
                  </a:extLst>
                </a:gridCol>
                <a:gridCol w="1423403">
                  <a:extLst>
                    <a:ext uri="{9D8B030D-6E8A-4147-A177-3AD203B41FA5}">
                      <a16:colId xmlns:a16="http://schemas.microsoft.com/office/drawing/2014/main" val="249167908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3222623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13797567"/>
                    </a:ext>
                  </a:extLst>
                </a:gridCol>
                <a:gridCol w="584760">
                  <a:extLst>
                    <a:ext uri="{9D8B030D-6E8A-4147-A177-3AD203B41FA5}">
                      <a16:colId xmlns:a16="http://schemas.microsoft.com/office/drawing/2014/main" val="1146072755"/>
                    </a:ext>
                  </a:extLst>
                </a:gridCol>
                <a:gridCol w="721727">
                  <a:extLst>
                    <a:ext uri="{9D8B030D-6E8A-4147-A177-3AD203B41FA5}">
                      <a16:colId xmlns:a16="http://schemas.microsoft.com/office/drawing/2014/main" val="2854220747"/>
                    </a:ext>
                  </a:extLst>
                </a:gridCol>
              </a:tblGrid>
              <a:tr h="444179">
                <a:tc gridSpan="2"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Questionnements</a:t>
                      </a:r>
                      <a:r>
                        <a:rPr lang="fr-FR" sz="800" spc="7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Candidat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Critères</a:t>
                      </a:r>
                      <a:r>
                        <a:rPr lang="fr-FR" sz="800" spc="-4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d’évaluation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310" marR="157480">
                        <a:spcAft>
                          <a:spcPts val="0"/>
                        </a:spcAft>
                      </a:pP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Preuve démontrée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fr-FR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310" marR="230505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Preuve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démontrée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Acquis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</a:t>
                      </a:r>
                      <a:r>
                        <a:rPr lang="fr-FR" sz="8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acquis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32629"/>
                  </a:ext>
                </a:extLst>
              </a:tr>
              <a:tr h="83314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 marR="26035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choix des marchés</a:t>
                      </a:r>
                      <a:r>
                        <a:rPr lang="fr-FR" sz="800" spc="-6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cibles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à prospecter,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dans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respect de la stratégie de développement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l’entreprise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marR="17145"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800" spc="-4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800" spc="-4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identifié</a:t>
                      </a:r>
                      <a:r>
                        <a:rPr lang="fr-FR" sz="800" spc="-4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800" spc="-4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marchés</a:t>
                      </a:r>
                      <a:r>
                        <a:rPr lang="fr-FR" sz="800" spc="-4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potentiels privés et publics porteurs d’opportunités pour votre entreprise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255270" lvl="0" indent="-342900">
                        <a:spcBef>
                          <a:spcPts val="10"/>
                        </a:spcBef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20129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Choix des marché sélectionnés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accord avec les orientations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stratégiques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20129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Potentiel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marchés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0660">
                        <a:lnSpc>
                          <a:spcPts val="11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argumenté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60813"/>
                  </a:ext>
                </a:extLst>
              </a:tr>
              <a:tr h="132500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marR="17145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déterminé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cibles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prospection omnicanale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129540" lvl="0" indent="-342900"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20129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 informations et sources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exploitables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sont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identifiées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81915" lvl="0" indent="-342900" algn="just"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20129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l’analyse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informations permet l’identification de prospects potentiels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81915" lvl="0" indent="-342900" algn="ctr"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13906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cibles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identifiées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0660" marR="280670" indent="-6858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cohérence avec la stratégie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commerciale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64531"/>
                  </a:ext>
                </a:extLst>
              </a:tr>
              <a:tr h="30214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 marR="26035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définition des actions de </a:t>
                      </a:r>
                      <a:r>
                        <a:rPr lang="fr-FR" sz="8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 omnicanale </a:t>
                      </a: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adaptées</a:t>
                      </a:r>
                      <a:r>
                        <a:rPr lang="fr-FR" sz="800" spc="-6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aux</a:t>
                      </a:r>
                      <a:r>
                        <a:rPr lang="fr-FR" sz="800" spc="-5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cibles visées et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 marR="26035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l’organisation de leurs</a:t>
                      </a:r>
                      <a:r>
                        <a:rPr lang="fr-FR" sz="800" spc="-6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conditions</a:t>
                      </a:r>
                      <a:r>
                        <a:rPr lang="fr-FR" sz="800" spc="-5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mise en œuvre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493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15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sélectionné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mettre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œuvre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0660" indent="-139065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800" spc="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choix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cohérence avec le PAC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076190"/>
                  </a:ext>
                </a:extLst>
              </a:tr>
              <a:tr h="155588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171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r>
                        <a:rPr lang="fr-FR" sz="8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organisé</a:t>
                      </a:r>
                      <a:r>
                        <a:rPr lang="fr-FR" sz="800" spc="-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fr-FR" sz="800" spc="-4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fr-FR" sz="800" spc="-4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prospection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omnicanale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20129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fr-FR" sz="8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mix</a:t>
                      </a:r>
                      <a:r>
                        <a:rPr lang="fr-FR" sz="8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8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0660" marR="29400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sélectionnées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s’inscrit dans une logique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d’omnicanalité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313055" lvl="0" indent="-342900"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20129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conduire sont hiérarchisées et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priorisées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64770" lvl="0" indent="-342900">
                        <a:spcAft>
                          <a:spcPts val="0"/>
                        </a:spcAft>
                        <a:buSzPts val="1000"/>
                        <a:buFont typeface="Calibri" panose="020F0502020204030204" pitchFamily="34" charset="0"/>
                        <a:buChar char="-"/>
                        <a:tabLst>
                          <a:tab pos="201295" algn="l"/>
                        </a:tabLs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fr-FR" sz="800" spc="-6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planification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800" spc="-5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 est réaliste et tient compte de paramètres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0660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internes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</a:t>
                      </a:r>
                      <a:r>
                        <a:rPr lang="fr-FR" sz="8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externes.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968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3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864" y="1351796"/>
            <a:ext cx="82886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avec le jury de certification : </a:t>
            </a:r>
          </a:p>
          <a:p>
            <a:pPr marL="173038" lvl="2" indent="476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 du dossier par le candidat (un sujet choisi par le candidat)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avec le jury (dossier écrit + présentation orale)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Délibération immédiate : </a:t>
            </a:r>
          </a:p>
          <a:p>
            <a:pPr marL="1828800" lvl="3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totale</a:t>
            </a:r>
          </a:p>
          <a:p>
            <a:pPr marL="1828800" lvl="3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Symbol" panose="05050102010706020507" pitchFamily="18" charset="2"/>
              <a:buChar char="Þ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partielle (acquise à vie depuis 2018)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Décision du jury souveraine mais argumentée en cas de validation partielle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E10044"/>
              </a:buClr>
            </a:pPr>
            <a:endParaRPr lang="fr-FR" sz="2200" dirty="0">
              <a:solidFill>
                <a:srgbClr val="0043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2179496-7B8E-47F8-BEB2-6C67E02D22C6}" type="slidenum">
              <a:rPr lang="fr-FR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r"/>
              <a:t>21</a:t>
            </a:fld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37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20072" y="5229200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 RAYNAUD</a:t>
            </a:r>
            <a:endParaRPr lang="fr-FR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06 37 25 45 22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Claude.raynaud@limoges.cci.fr</a:t>
            </a:r>
          </a:p>
        </p:txBody>
      </p:sp>
      <p:sp>
        <p:nvSpPr>
          <p:cNvPr id="6" name="Rectangle 5"/>
          <p:cNvSpPr/>
          <p:nvPr/>
        </p:nvSpPr>
        <p:spPr>
          <a:xfrm>
            <a:off x="603864" y="2996952"/>
            <a:ext cx="7936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2" indent="4763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200" b="1" dirty="0">
                <a:solidFill>
                  <a:srgbClr val="E1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de votre attention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03295" y="6370127"/>
            <a:ext cx="2895600" cy="365125"/>
          </a:xfrm>
        </p:spPr>
        <p:txBody>
          <a:bodyPr/>
          <a:lstStyle/>
          <a:p>
            <a:r>
              <a:rPr lang="fr-FR" dirty="0"/>
              <a:t>06-03-2024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2179496-7B8E-47F8-BEB2-6C67E02D22C6}" type="slidenum">
              <a:rPr lang="fr-FR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r"/>
              <a:t>22</a:t>
            </a:fld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00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467544" y="2394365"/>
            <a:ext cx="8458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RESTITUTION DES ECHANGES AUTOUR DE L’HDR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9D7D83-8891-4364-BDDB-64F9535A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4153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043F719-F790-4C8B-B563-BF450CB2B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RESTITUTION DES ECHANGES AUTOUR DE L’HDR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0E352C-9453-4190-84EE-6EC4C1C760B7}"/>
              </a:ext>
            </a:extLst>
          </p:cNvPr>
          <p:cNvSpPr txBox="1"/>
          <p:nvPr/>
        </p:nvSpPr>
        <p:spPr>
          <a:xfrm>
            <a:off x="-87832" y="1116925"/>
            <a:ext cx="877463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rgbClr val="C00000"/>
                </a:solidFill>
              </a:rPr>
              <a:t>Rappel du contexte et de la méthodologie </a:t>
            </a:r>
            <a:r>
              <a:rPr lang="fr-FR" b="1" dirty="0">
                <a:solidFill>
                  <a:srgbClr val="C00000"/>
                </a:solidFill>
              </a:rPr>
              <a:t>(conseil du 18 octobre 2023)</a:t>
            </a:r>
          </a:p>
          <a:p>
            <a:pPr lvl="1" algn="just">
              <a:spcAft>
                <a:spcPts val="600"/>
              </a:spcAft>
            </a:pPr>
            <a:endParaRPr lang="fr-FR" sz="1100" dirty="0"/>
          </a:p>
          <a:p>
            <a:pPr marL="1200150" lvl="2" indent="-285750" algn="just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sz="1600" dirty="0"/>
              <a:t>Arrêté du 23 novembre 1988 relatif à l'habilitation à diriger des recherches, modifié par arrêtés du 13/02/1992, 25/04/2002 et 27/10/2020 ;</a:t>
            </a:r>
          </a:p>
          <a:p>
            <a:pPr marL="1200150" lvl="2" indent="-285750" algn="just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sz="1600" dirty="0"/>
              <a:t>Procédure actuelle non rénovée depuis sa validation par le Conseil Scientifique du 06/03/2006 ; </a:t>
            </a:r>
          </a:p>
          <a:p>
            <a:pPr marL="1200150" lvl="2" indent="-285750" algn="just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sz="1600" dirty="0"/>
              <a:t>Pratique non conforme à la procédure en vigueur sur plusieurs points.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E8F92A4C-3210-403E-858A-34B5B745A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474937"/>
              </p:ext>
            </p:extLst>
          </p:nvPr>
        </p:nvGraphicFramePr>
        <p:xfrm>
          <a:off x="278488" y="3813283"/>
          <a:ext cx="885698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heck Mark Icon PNG , Verificar ícones, Marcar ícones, Símbolo Imagem PNG e  Vetor Para Download Gratuito | Icon check, Icon design, Icon">
            <a:extLst>
              <a:ext uri="{FF2B5EF4-FFF2-40B4-BE49-F238E27FC236}">
                <a16:creationId xmlns:a16="http://schemas.microsoft.com/office/drawing/2014/main" id="{E4A51C6A-CC62-4EE6-BF11-0966BFB3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40139"/>
            <a:ext cx="951369" cy="9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eck Mark Icon PNG , Verificar ícones, Marcar ícones, Símbolo Imagem PNG e  Vetor Para Download Gratuito | Icon check, Icon design, Icon">
            <a:extLst>
              <a:ext uri="{FF2B5EF4-FFF2-40B4-BE49-F238E27FC236}">
                <a16:creationId xmlns:a16="http://schemas.microsoft.com/office/drawing/2014/main" id="{434B6A63-676B-45AE-ABA4-0DE494BD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52" y="5408807"/>
            <a:ext cx="953785" cy="9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um Vector | Update icon">
            <a:extLst>
              <a:ext uri="{FF2B5EF4-FFF2-40B4-BE49-F238E27FC236}">
                <a16:creationId xmlns:a16="http://schemas.microsoft.com/office/drawing/2014/main" id="{569D33E0-C472-4F7F-9C25-2E17A391B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14231" r="25071" b="35084"/>
          <a:stretch/>
        </p:blipFill>
        <p:spPr bwMode="auto">
          <a:xfrm>
            <a:off x="5016264" y="5269877"/>
            <a:ext cx="1277662" cy="10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ônes De Choix Oui Ou Non J'aime Et N'aime Pas Symboles De Pouce Vers Le  Haut Et Vers Le Bas | Vecteur Premium">
            <a:extLst>
              <a:ext uri="{FF2B5EF4-FFF2-40B4-BE49-F238E27FC236}">
                <a16:creationId xmlns:a16="http://schemas.microsoft.com/office/drawing/2014/main" id="{13E1B381-0902-435A-AE99-82FA3AFBD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4" t="17394" r="4109" b="50000"/>
          <a:stretch/>
        </p:blipFill>
        <p:spPr bwMode="auto">
          <a:xfrm>
            <a:off x="7184869" y="5394056"/>
            <a:ext cx="93178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59248735-C873-4912-86F6-65AB9D54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r>
              <a:rPr lang="fr-FR" altLang="fr-FR" dirty="0"/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117549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47F61F93-3DC2-41A9-B957-8019D5063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922648"/>
              </p:ext>
            </p:extLst>
          </p:nvPr>
        </p:nvGraphicFramePr>
        <p:xfrm>
          <a:off x="179512" y="707842"/>
          <a:ext cx="8874731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222">
                  <a:extLst>
                    <a:ext uri="{9D8B030D-6E8A-4147-A177-3AD203B41FA5}">
                      <a16:colId xmlns:a16="http://schemas.microsoft.com/office/drawing/2014/main" val="4210875162"/>
                    </a:ext>
                  </a:extLst>
                </a:gridCol>
                <a:gridCol w="3718931">
                  <a:extLst>
                    <a:ext uri="{9D8B030D-6E8A-4147-A177-3AD203B41FA5}">
                      <a16:colId xmlns:a16="http://schemas.microsoft.com/office/drawing/2014/main" val="3365871648"/>
                    </a:ext>
                  </a:extLst>
                </a:gridCol>
                <a:gridCol w="3693578">
                  <a:extLst>
                    <a:ext uri="{9D8B030D-6E8A-4147-A177-3AD203B41FA5}">
                      <a16:colId xmlns:a16="http://schemas.microsoft.com/office/drawing/2014/main" val="2949046558"/>
                    </a:ext>
                  </a:extLst>
                </a:gridCol>
              </a:tblGrid>
              <a:tr h="47727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  <a:p>
                      <a:pPr algn="ctr"/>
                      <a:r>
                        <a:rPr lang="fr-FR" dirty="0"/>
                        <a:t>Modalités actuelles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  <a:p>
                      <a:pPr algn="ctr"/>
                      <a:r>
                        <a:rPr lang="fr-FR" dirty="0"/>
                        <a:t>Propositions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79963"/>
                  </a:ext>
                </a:extLst>
              </a:tr>
              <a:tr h="2386371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Directeur de recherche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Un « chargé de suivi » est introduit au niveau de l’établissement pour superviser les travaux et les démarches administratives,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fr-FR" sz="8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Ce chargé de suivi doit être rattaché à une UR de l’UL en qualité de permanent ou, à titre dérogatoire, d’associé (avis du Cac restreint)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600" dirty="0"/>
                        <a:t>Substitution du terme « chargé de suivi » par celui de « garant  »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fr-FR" sz="1600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10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Souhait majoritaire des ED en faveur du maintien d’un chargé de suivi pour les candidats internes et externes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1600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382391"/>
                  </a:ext>
                </a:extLst>
              </a:tr>
              <a:tr h="1163356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Rapporteurs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Proposition de 4 rapporteurs par le chargé de suivi,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8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3 rapporteurs retenus par l’ED parmi les 4 proposés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Proposition de 3 rapporteurs par le garant </a:t>
                      </a:r>
                    </a:p>
                    <a:p>
                      <a:endParaRPr lang="fr-FR" sz="8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Suppression de la sélection au niveau de l’ED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808572"/>
                  </a:ext>
                </a:extLst>
              </a:tr>
              <a:tr h="1879267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Formation des candidats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 Module de sensibilisation à l’encadrement doctoral facultatif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Module de sensibilisation à l’encadrement doctoral recommandé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8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600" dirty="0"/>
                        <a:t>Intégration d’une question dans le dossier de candidature de type </a:t>
                      </a:r>
                      <a:r>
                        <a:rPr lang="fr-FR" sz="1600" i="1" dirty="0"/>
                        <a:t>« Avez-vous suivi le module de sensibilisation à l’encadrement doctoral » ? </a:t>
                      </a:r>
                      <a:r>
                        <a:rPr lang="fr-FR" sz="1600" i="1" dirty="0">
                          <a:sym typeface="Wingdings 2" panose="05020102010507070707" pitchFamily="18" charset="2"/>
                        </a:rPr>
                        <a:t></a:t>
                      </a:r>
                      <a:r>
                        <a:rPr lang="fr-FR" sz="1600" i="1" dirty="0"/>
                        <a:t> oui/ </a:t>
                      </a:r>
                      <a:r>
                        <a:rPr lang="fr-FR" sz="1600" i="1" dirty="0">
                          <a:sym typeface="Wingdings 2" panose="05020102010507070707" pitchFamily="18" charset="2"/>
                        </a:rPr>
                        <a:t> </a:t>
                      </a:r>
                      <a:r>
                        <a:rPr lang="fr-FR" sz="1600" i="1" dirty="0"/>
                        <a:t>non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253934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E5594326-5883-43C2-96B6-34FE7A18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RESTITUTION DES ECHANGES AUTOUR DE L’HDR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70B13E25-C2B8-4FA9-87C5-9D96B795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r>
              <a:rPr lang="fr-FR" altLang="fr-FR" dirty="0"/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421692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47F61F93-3DC2-41A9-B957-8019D5063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443320"/>
              </p:ext>
            </p:extLst>
          </p:nvPr>
        </p:nvGraphicFramePr>
        <p:xfrm>
          <a:off x="179512" y="980728"/>
          <a:ext cx="8856984" cy="562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4210875162"/>
                    </a:ext>
                  </a:extLst>
                </a:gridCol>
                <a:gridCol w="3276364">
                  <a:extLst>
                    <a:ext uri="{9D8B030D-6E8A-4147-A177-3AD203B41FA5}">
                      <a16:colId xmlns:a16="http://schemas.microsoft.com/office/drawing/2014/main" val="3365871648"/>
                    </a:ext>
                  </a:extLst>
                </a:gridCol>
                <a:gridCol w="3132348">
                  <a:extLst>
                    <a:ext uri="{9D8B030D-6E8A-4147-A177-3AD203B41FA5}">
                      <a16:colId xmlns:a16="http://schemas.microsoft.com/office/drawing/2014/main" val="874204496"/>
                    </a:ext>
                  </a:extLst>
                </a:gridCol>
              </a:tblGrid>
              <a:tr h="46032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Modalités actuelle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Propositions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79963"/>
                  </a:ext>
                </a:extLst>
              </a:tr>
              <a:tr h="662965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Délai </a:t>
                      </a:r>
                      <a:r>
                        <a:rPr lang="fr-FR" b="1">
                          <a:solidFill>
                            <a:schemeClr val="bg1"/>
                          </a:solidFill>
                        </a:rPr>
                        <a:t>entre l’autorisation </a:t>
                      </a:r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et la soutenance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4 ans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3 ans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83948"/>
                  </a:ext>
                </a:extLst>
              </a:tr>
              <a:tr h="349474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Régime d’inscription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Formation Continue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Formation continue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202420"/>
                  </a:ext>
                </a:extLst>
              </a:tr>
              <a:tr h="264801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Droits d’inscription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Profil exonérant voté annuellement pour</a:t>
                      </a:r>
                      <a:r>
                        <a:rPr lang="fr-F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  les personnels titulaires et contractuels de l’UL »</a:t>
                      </a:r>
                      <a:r>
                        <a:rPr lang="fr-F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« </a:t>
                      </a:r>
                      <a:r>
                        <a:rPr lang="fr-FR" sz="14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 personnels affectés dans l’une des équipes de recherche de l'université mais employés de façon permanente par une des autres tutelles de l'équipe (CNRS, INRA, INSERM, CHU) »</a:t>
                      </a:r>
                      <a:r>
                        <a:rPr lang="fr-FR" sz="1400" i="1" dirty="0"/>
                        <a:t> </a:t>
                      </a:r>
                      <a:r>
                        <a:rPr lang="fr-FR" sz="1400" dirty="0"/>
                        <a:t>-&gt;  CA  du 26 mai 2023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14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Pour toute autre profil : 380€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Profil exonérant voté annuellement pour</a:t>
                      </a:r>
                      <a:r>
                        <a:rPr lang="fr-F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  les personnels titulaires et contractuels de l’UL »</a:t>
                      </a:r>
                      <a:r>
                        <a:rPr lang="fr-F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« </a:t>
                      </a:r>
                      <a:r>
                        <a:rPr lang="fr-FR" sz="14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 personnels affectés dans l’une des équipes de recherche de l'université mais employés de façon permanente par une des autres tutelles de l'équipe (CNRS, INRA, INSERM, CHU) »</a:t>
                      </a:r>
                      <a:r>
                        <a:rPr lang="fr-FR" sz="1400" i="1" dirty="0"/>
                        <a:t> </a:t>
                      </a:r>
                      <a:r>
                        <a:rPr lang="fr-FR" sz="1400" dirty="0"/>
                        <a:t>-&gt;  CA  du 26 mai 2023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14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Pour toute autre profil : 380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34143"/>
                  </a:ext>
                </a:extLst>
              </a:tr>
              <a:tr h="1237127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Statut et frais de formation  continue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/>
                        <a:t>0 € et Pas de contrat de stagiaire de la formation continue émis pas la DFCA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>
                          <a:latin typeface="+mn-lt"/>
                          <a:cs typeface="Arial" panose="020B0604020202020204" pitchFamily="34" charset="0"/>
                        </a:rPr>
                        <a:t>Applicable?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fr-FR" sz="14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>
                          <a:latin typeface="+mn-lt"/>
                          <a:cs typeface="Arial" panose="020B0604020202020204" pitchFamily="34" charset="0"/>
                        </a:rPr>
                        <a:t>Rencontre avec la DFCA pour clarifier le cadre légal pour la gestion des inscrits à l’HDR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19333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9DF9FFAB-B057-4C40-9ED9-CD9B269B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RESTITUTION DES ECHANGES AUTOUR DE L’HDR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EC9B02E-3B73-4B19-9E30-05CE4660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r>
              <a:rPr lang="fr-FR" altLang="fr-FR" dirty="0"/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421644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467544" y="2394365"/>
            <a:ext cx="84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EVENEMENTIEL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B7BF2478-5172-4D0F-A1D3-4126896A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181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1D94F-DC1F-48C7-8346-6A50F860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EVENEMENTIEL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CC23781-6AF1-4770-80D2-D0F5865AD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60620"/>
            <a:ext cx="8291264" cy="477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u="sng" dirty="0">
                <a:solidFill>
                  <a:srgbClr val="C00000"/>
                </a:solidFill>
                <a:cs typeface="Arial" panose="020B0604020202020204" pitchFamily="34" charset="0"/>
              </a:rPr>
              <a:t>Cérémonie de remise des diplômes de Doctorat 2024</a:t>
            </a:r>
            <a:r>
              <a:rPr lang="fr-FR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2200" b="1" i="1" dirty="0">
                <a:cs typeface="Arial" panose="020B0604020202020204" pitchFamily="34" charset="0"/>
              </a:rPr>
              <a:t>et Prix de thèse</a:t>
            </a:r>
          </a:p>
          <a:p>
            <a:pPr marL="0" indent="0">
              <a:buNone/>
            </a:pPr>
            <a:endParaRPr lang="fr-FR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cs typeface="Arial" panose="020B0604020202020204" pitchFamily="34" charset="0"/>
              </a:rPr>
              <a:t>	-   108 thèses soutenues en 2023</a:t>
            </a:r>
          </a:p>
          <a:p>
            <a:endParaRPr lang="fr-FR" sz="900" dirty="0">
              <a:cs typeface="Arial" panose="020B060402020202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fr-FR" sz="2000" u="sng" dirty="0">
                <a:cs typeface="Arial" panose="020B0604020202020204" pitchFamily="34" charset="0"/>
              </a:rPr>
              <a:t>Date et lieu </a:t>
            </a:r>
            <a:r>
              <a:rPr lang="fr-FR" sz="2000" dirty="0">
                <a:cs typeface="Arial" panose="020B0604020202020204" pitchFamily="34" charset="0"/>
              </a:rPr>
              <a:t>: </a:t>
            </a:r>
            <a:r>
              <a:rPr lang="fr-FR" sz="2000" b="1" dirty="0">
                <a:cs typeface="Arial" panose="020B0604020202020204" pitchFamily="34" charset="0"/>
              </a:rPr>
              <a:t>24 mai 2024, Amphi 600 FDSE</a:t>
            </a:r>
          </a:p>
          <a:p>
            <a:pPr marL="800100" lvl="1" indent="-342900">
              <a:buFontTx/>
              <a:buChar char="-"/>
            </a:pPr>
            <a:endParaRPr lang="fr-FR" sz="800" dirty="0">
              <a:cs typeface="Arial" panose="020B060402020202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fr-FR" sz="2000" u="sng" dirty="0">
                <a:cs typeface="Arial" panose="020B0604020202020204" pitchFamily="34" charset="0"/>
              </a:rPr>
              <a:t>Marraine</a:t>
            </a:r>
            <a:r>
              <a:rPr lang="fr-FR" sz="2000" dirty="0">
                <a:cs typeface="Arial" panose="020B0604020202020204" pitchFamily="34" charset="0"/>
              </a:rPr>
              <a:t> : </a:t>
            </a:r>
            <a:r>
              <a:rPr lang="fr-FR" sz="2000" b="1" dirty="0">
                <a:solidFill>
                  <a:srgbClr val="C00000"/>
                </a:solidFill>
                <a:cs typeface="Arial" panose="020B0604020202020204" pitchFamily="34" charset="0"/>
              </a:rPr>
              <a:t>Françoise TULKENS</a:t>
            </a:r>
          </a:p>
          <a:p>
            <a:pPr lvl="1" algn="just">
              <a:buFont typeface="Symbol" panose="05050102010706020507" pitchFamily="18" charset="2"/>
              <a:buChar char="Þ"/>
            </a:pPr>
            <a:r>
              <a:rPr lang="fr-FR" sz="1600" i="1" dirty="0">
                <a:cs typeface="Arial" panose="020B0604020202020204" pitchFamily="34" charset="0"/>
              </a:rPr>
              <a:t>Titulaire d’un Doctorat en Droit à l’Université Catholique de Louvain et agrégée de l’Enseignement Supérieur</a:t>
            </a:r>
          </a:p>
          <a:p>
            <a:pPr lvl="1" algn="just">
              <a:buFont typeface="Symbol" panose="05050102010706020507" pitchFamily="18" charset="2"/>
              <a:buChar char="Þ"/>
            </a:pPr>
            <a:r>
              <a:rPr lang="fr-FR" sz="1600" i="1" dirty="0">
                <a:cs typeface="Arial" panose="020B0604020202020204" pitchFamily="34" charset="0"/>
              </a:rPr>
              <a:t>Docteur honoris causa de l’Université de Limoges (2006)</a:t>
            </a:r>
          </a:p>
          <a:p>
            <a:pPr lvl="1" algn="just">
              <a:buFont typeface="Symbol" panose="05050102010706020507" pitchFamily="18" charset="2"/>
              <a:buChar char="Þ"/>
            </a:pPr>
            <a:r>
              <a:rPr lang="fr-FR" sz="1600" i="1" dirty="0">
                <a:cs typeface="Arial" panose="020B0604020202020204" pitchFamily="34" charset="0"/>
              </a:rPr>
              <a:t>Professeure émérite à l’Université Catholique de Louvain, </a:t>
            </a:r>
          </a:p>
          <a:p>
            <a:pPr lvl="1" algn="just">
              <a:buFont typeface="Symbol" panose="05050102010706020507" pitchFamily="18" charset="2"/>
              <a:buChar char="Þ"/>
            </a:pPr>
            <a:r>
              <a:rPr lang="fr-FR" sz="1600" i="1" dirty="0">
                <a:cs typeface="Arial" panose="020B0604020202020204" pitchFamily="34" charset="0"/>
              </a:rPr>
              <a:t>Juge à la Cour Européenne des Droits de l’Homme (Présidente de la Cour 2011-2012)</a:t>
            </a:r>
            <a:endParaRPr lang="fr-FR" sz="1600" i="1" dirty="0"/>
          </a:p>
          <a:p>
            <a:pPr lvl="1" algn="just">
              <a:buFont typeface="Symbol" panose="05050102010706020507" pitchFamily="18" charset="2"/>
              <a:buChar char="Þ"/>
            </a:pPr>
            <a:r>
              <a:rPr lang="fr-FR" sz="1600" i="1" dirty="0"/>
              <a:t>Membre du Comité consultatif des Nations Unies pour les droits de l’homme au Kosovo</a:t>
            </a:r>
            <a:endParaRPr lang="fr-FR" sz="1600" i="1" dirty="0"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A9D7333C-5301-4F14-BE67-ABA8330B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r>
              <a:rPr lang="fr-FR" altLang="fr-FR" dirty="0"/>
              <a:t> FS</a:t>
            </a:r>
          </a:p>
        </p:txBody>
      </p:sp>
    </p:spTree>
    <p:extLst>
      <p:ext uri="{BB962C8B-B14F-4D97-AF65-F5344CB8AC3E}">
        <p14:creationId xmlns:p14="http://schemas.microsoft.com/office/powerpoint/2010/main" val="749947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1D94F-DC1F-48C7-8346-6A50F860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EVENEMENTIEL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279F8E-79DB-418C-B68D-3DE71113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3AF4-0B6B-4796-9C22-7DBB8CDEDD4E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CC23781-6AF1-4770-80D2-D0F5865AD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519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i="1" dirty="0">
                <a:cs typeface="Arial" panose="020B0604020202020204" pitchFamily="34" charset="0"/>
              </a:rPr>
              <a:t>Cérémonie de remise des diplômes de Doctorat 2024 et </a:t>
            </a:r>
            <a:r>
              <a:rPr lang="fr-FR" sz="2200" b="1" u="sng" dirty="0">
                <a:solidFill>
                  <a:srgbClr val="C00000"/>
                </a:solidFill>
                <a:cs typeface="Arial" panose="020B0604020202020204" pitchFamily="34" charset="0"/>
              </a:rPr>
              <a:t>Prix de thèse</a:t>
            </a:r>
          </a:p>
          <a:p>
            <a:pPr marL="0" indent="0">
              <a:buNone/>
            </a:pPr>
            <a:endParaRPr lang="fr-FR" sz="2000" dirty="0">
              <a:cs typeface="Arial" panose="020B0604020202020204" pitchFamily="34" charset="0"/>
            </a:endParaRP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28000C12-DAAB-4B6F-A320-D9C47861E0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035819"/>
              </p:ext>
            </p:extLst>
          </p:nvPr>
        </p:nvGraphicFramePr>
        <p:xfrm>
          <a:off x="875928" y="1808118"/>
          <a:ext cx="7728520" cy="478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9D3BC3B1-7F18-423F-AAEE-55B552D18BA2}"/>
              </a:ext>
            </a:extLst>
          </p:cNvPr>
          <p:cNvSpPr txBox="1">
            <a:spLocks/>
          </p:cNvSpPr>
          <p:nvPr/>
        </p:nvSpPr>
        <p:spPr>
          <a:xfrm>
            <a:off x="6830888" y="63777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r>
              <a:rPr lang="fr-FR" altLang="fr-FR" dirty="0"/>
              <a:t> FS</a:t>
            </a:r>
          </a:p>
        </p:txBody>
      </p:sp>
    </p:spTree>
    <p:extLst>
      <p:ext uri="{BB962C8B-B14F-4D97-AF65-F5344CB8AC3E}">
        <p14:creationId xmlns:p14="http://schemas.microsoft.com/office/powerpoint/2010/main" val="418682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42E30179-66AA-42E4-B738-DBEB7E67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65"/>
            <a:ext cx="8964488" cy="836613"/>
          </a:xfrm>
        </p:spPr>
        <p:txBody>
          <a:bodyPr/>
          <a:lstStyle/>
          <a:p>
            <a:r>
              <a:rPr lang="fr-FR" sz="2400" dirty="0"/>
              <a:t>ORDRE DU JOUR</a:t>
            </a:r>
          </a:p>
        </p:txBody>
      </p:sp>
      <p:sp>
        <p:nvSpPr>
          <p:cNvPr id="3" name="Rectangle 2"/>
          <p:cNvSpPr/>
          <p:nvPr/>
        </p:nvSpPr>
        <p:spPr>
          <a:xfrm>
            <a:off x="287016" y="980728"/>
            <a:ext cx="8677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7.  Points divers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Soutenances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Convention Individuelle de Formation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Appel à candidature « contrats doctoraux handicap »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Aide à la mobilité des doctorants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cs typeface="Arial" panose="020B0604020202020204" pitchFamily="34" charset="0"/>
              </a:rPr>
              <a:t>Mission d’enseignement </a:t>
            </a:r>
          </a:p>
          <a:p>
            <a:pPr marL="342900" indent="-342900">
              <a:buAutoNum type="arabicParenR" startAt="4"/>
            </a:pP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592225EB-7420-44FD-9D5D-886EBDB4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35653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7B5DA-829A-4F78-A2EA-19FDCBB0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96" y="720080"/>
            <a:ext cx="8686800" cy="83661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fr-FR" sz="2400" dirty="0">
                <a:solidFill>
                  <a:srgbClr val="C00000"/>
                </a:solidFill>
                <a:cs typeface="Arial" panose="020B0604020202020204" pitchFamily="34" charset="0"/>
              </a:rPr>
              <a:t>Ma Thèse en 180 secondes  </a:t>
            </a:r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47" y="3515435"/>
            <a:ext cx="88589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  <a:cs typeface="Arial" panose="020B0604020202020204" pitchFamily="34" charset="0"/>
              </a:rPr>
              <a:t>La </a:t>
            </a:r>
            <a:r>
              <a:rPr lang="fr-FR" b="1" i="1" u="sng" dirty="0">
                <a:solidFill>
                  <a:prstClr val="black"/>
                </a:solidFill>
                <a:cs typeface="Arial" panose="020B0604020202020204" pitchFamily="34" charset="0"/>
              </a:rPr>
              <a:t>Finale locale Limoges</a:t>
            </a:r>
            <a:r>
              <a:rPr lang="fr-FR" b="1" i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cs typeface="Arial" panose="020B0604020202020204" pitchFamily="34" charset="0"/>
              </a:rPr>
              <a:t>(pré-sélection de 5 doctorants UL en amont de la finale régionale)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fr-FR" b="1" i="1" dirty="0">
                <a:solidFill>
                  <a:srgbClr val="7030A0"/>
                </a:solidFill>
              </a:rPr>
              <a:t>à Limoges, Jeudi 7 Mars 2024 à 15h30, salle de cinéma - Jacobins</a:t>
            </a:r>
          </a:p>
          <a:p>
            <a:pPr lvl="1">
              <a:defRPr/>
            </a:pPr>
            <a:endParaRPr lang="fr-FR" b="1" i="1" u="sng" dirty="0"/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fr-FR" dirty="0"/>
              <a:t>La</a:t>
            </a:r>
            <a:r>
              <a:rPr lang="fr-FR" b="1" i="1" dirty="0"/>
              <a:t> </a:t>
            </a:r>
            <a:r>
              <a:rPr lang="fr-FR" b="1" i="1" u="sng" dirty="0"/>
              <a:t>Finale régionale du regroupement Nord Aquitain</a:t>
            </a:r>
            <a:endParaRPr lang="fr-FR" u="sng" dirty="0"/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fr-FR" b="1" i="1" dirty="0">
                <a:solidFill>
                  <a:srgbClr val="7030A0"/>
                </a:solidFill>
              </a:rPr>
              <a:t>à Poitiers - ENSMA, Mardi 19 Mars 2024 à 17h</a:t>
            </a:r>
          </a:p>
          <a:p>
            <a:pPr lvl="1">
              <a:defRPr/>
            </a:pPr>
            <a:endParaRPr lang="fr-FR" b="1" i="1" u="sng" dirty="0"/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fr-FR" b="1" i="1" dirty="0">
                <a:solidFill>
                  <a:prstClr val="black"/>
                </a:solidFill>
                <a:cs typeface="Arial" panose="020B0604020202020204" pitchFamily="34" charset="0"/>
              </a:rPr>
              <a:t>Formations transversales </a:t>
            </a:r>
            <a:r>
              <a:rPr lang="fr-FR" dirty="0">
                <a:solidFill>
                  <a:prstClr val="black"/>
                </a:solidFill>
                <a:cs typeface="Arial" panose="020B0604020202020204" pitchFamily="34" charset="0"/>
              </a:rPr>
              <a:t>pour les participants au concours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fr-FR" b="1" i="1" dirty="0">
                <a:solidFill>
                  <a:srgbClr val="7030A0"/>
                </a:solidFill>
                <a:cs typeface="Arial" panose="020B0604020202020204" pitchFamily="34" charset="0"/>
              </a:rPr>
              <a:t>Prise de parole en public et Préparation au concours</a:t>
            </a:r>
          </a:p>
          <a:p>
            <a:pPr lvl="2">
              <a:defRPr/>
            </a:pPr>
            <a:r>
              <a:rPr lang="fr-FR" b="1" i="1" dirty="0">
                <a:solidFill>
                  <a:srgbClr val="7030A0"/>
                </a:solidFill>
                <a:cs typeface="Arial" panose="020B0604020202020204" pitchFamily="34" charset="0"/>
              </a:rPr>
              <a:t>(entre le 1</a:t>
            </a:r>
            <a:r>
              <a:rPr lang="fr-FR" b="1" i="1" baseline="30000" dirty="0">
                <a:solidFill>
                  <a:srgbClr val="7030A0"/>
                </a:solidFill>
                <a:cs typeface="Arial" panose="020B0604020202020204" pitchFamily="34" charset="0"/>
              </a:rPr>
              <a:t>er</a:t>
            </a:r>
            <a:r>
              <a:rPr lang="fr-FR" b="1" i="1" dirty="0">
                <a:solidFill>
                  <a:srgbClr val="7030A0"/>
                </a:solidFill>
                <a:cs typeface="Arial" panose="020B0604020202020204" pitchFamily="34" charset="0"/>
              </a:rPr>
              <a:t> décembre 2023 et le 16 février 2024)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8C6729-2BEA-4519-809B-FDF1280B1754}"/>
              </a:ext>
            </a:extLst>
          </p:cNvPr>
          <p:cNvSpPr/>
          <p:nvPr/>
        </p:nvSpPr>
        <p:spPr>
          <a:xfrm>
            <a:off x="177547" y="1440160"/>
            <a:ext cx="805465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200" b="1" u="sng" dirty="0"/>
              <a:t>Rappel</a:t>
            </a:r>
            <a:r>
              <a:rPr lang="fr-FR" sz="2200" b="1" dirty="0"/>
              <a:t> : modalités de l’édition 2024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endParaRPr lang="fr-FR" sz="1200" dirty="0"/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fr-FR" dirty="0"/>
              <a:t>un regroupement "Nord Aquitain" qui réunit (dans le cadre de la convention de partenariat renforcé)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fr-FR" b="1" i="1" dirty="0"/>
              <a:t>l’Université de Limoges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fr-FR" b="1" i="1" dirty="0"/>
              <a:t>l’Université de Poitiers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fr-FR" b="1" i="1" dirty="0"/>
              <a:t>l’ISAE-ENSMA de Poitiers</a:t>
            </a:r>
          </a:p>
        </p:txBody>
      </p:sp>
      <p:pic>
        <p:nvPicPr>
          <p:cNvPr id="4098" name="Picture 2" descr="https://www.unilim.fr/ced/wp-content/uploads/sites/30/2024/02/Visuel-MT180S-2024_1080x1080px_univ-pau_300x300.jpg">
            <a:extLst>
              <a:ext uri="{FF2B5EF4-FFF2-40B4-BE49-F238E27FC236}">
                <a16:creationId xmlns:a16="http://schemas.microsoft.com/office/drawing/2014/main" id="{C0BA1CC0-390B-41F1-88C1-420B934C4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53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644ABE0-7ACD-4E35-9D64-1968EFDB314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6868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2400"/>
              <a:t>EVENEMENTIEL</a:t>
            </a:r>
            <a:endParaRPr lang="fr-FR" sz="2400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631EB41F-1D16-4FCF-8CE8-8624408B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r>
              <a:rPr lang="fr-FR" altLang="fr-FR" dirty="0"/>
              <a:t> FS</a:t>
            </a:r>
          </a:p>
        </p:txBody>
      </p:sp>
    </p:spTree>
    <p:extLst>
      <p:ext uri="{BB962C8B-B14F-4D97-AF65-F5344CB8AC3E}">
        <p14:creationId xmlns:p14="http://schemas.microsoft.com/office/powerpoint/2010/main" val="1885547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7E1771-6CEE-4183-9E4D-E13033B0D4AC}"/>
              </a:ext>
            </a:extLst>
          </p:cNvPr>
          <p:cNvSpPr/>
          <p:nvPr/>
        </p:nvSpPr>
        <p:spPr>
          <a:xfrm>
            <a:off x="251520" y="969687"/>
            <a:ext cx="85074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cs typeface="Arial" panose="020B0604020202020204" pitchFamily="34" charset="0"/>
              </a:rPr>
              <a:t>Les candidats</a:t>
            </a:r>
            <a:endParaRPr lang="fr-FR" sz="2000" b="1" dirty="0">
              <a:cs typeface="Arial" panose="020B0604020202020204" pitchFamily="34" charset="0"/>
            </a:endParaRPr>
          </a:p>
          <a:p>
            <a:pPr lvl="1"/>
            <a:r>
              <a:rPr lang="fr-FR" sz="800" dirty="0">
                <a:cs typeface="Arial" panose="020B0604020202020204" pitchFamily="34" charset="0"/>
              </a:rPr>
              <a:t>	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A97B5DA-829A-4F78-A2EA-19FDCBB0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EVENEMENTIEL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47919B-4CAD-4FCB-9458-B6BC9DAA257F}"/>
              </a:ext>
            </a:extLst>
          </p:cNvPr>
          <p:cNvSpPr/>
          <p:nvPr/>
        </p:nvSpPr>
        <p:spPr>
          <a:xfrm>
            <a:off x="388632" y="3676306"/>
            <a:ext cx="83532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800" dirty="0"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5B0919-18AD-4E90-88FE-DD4DF9BFE1E5}"/>
              </a:ext>
            </a:extLst>
          </p:cNvPr>
          <p:cNvSpPr txBox="1"/>
          <p:nvPr/>
        </p:nvSpPr>
        <p:spPr>
          <a:xfrm>
            <a:off x="256626" y="1921267"/>
            <a:ext cx="83532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C00000"/>
                </a:solidFill>
                <a:latin typeface="Roboto"/>
              </a:rPr>
              <a:t>- </a:t>
            </a:r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Claire GOURIN - 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UMR INSERM 1092 RESINFIT</a:t>
            </a:r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« Etude des protéines du complexe d’encapsidation du cytomégalovirus humain en vue du développement de nouvelles stratégies thérapeutiques anti-CMVH</a:t>
            </a:r>
            <a:r>
              <a:rPr lang="fr-FR" sz="1600" i="1" dirty="0">
                <a:cs typeface="Arial" panose="020B0604020202020204" pitchFamily="34" charset="0"/>
              </a:rPr>
              <a:t> »</a:t>
            </a:r>
            <a:endParaRPr lang="fr-FR" sz="1600" dirty="0"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Yann BERBIGUIER - 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UR 22722 – </a:t>
            </a:r>
            <a:r>
              <a:rPr lang="fr-FR" sz="1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LABCiS</a:t>
            </a:r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« Développement de matériaux bio inspirés à base de lignine dans des applications en Photothérapie dynamique antibactérienne</a:t>
            </a:r>
            <a:r>
              <a:rPr lang="fr-FR" sz="1600" i="1" dirty="0">
                <a:cs typeface="Arial" panose="020B0604020202020204" pitchFamily="34" charset="0"/>
              </a:rPr>
              <a:t> »</a:t>
            </a:r>
            <a:endParaRPr lang="fr-FR" sz="1600" dirty="0"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Milène PARQUET – 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UMR CNRS 7276 CRIBL</a:t>
            </a:r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«</a:t>
            </a:r>
            <a:r>
              <a:rPr lang="fr-FR" sz="1600" i="1" dirty="0">
                <a:cs typeface="Arial" panose="020B0604020202020204" pitchFamily="34" charset="0"/>
              </a:rPr>
              <a:t> Anomalie des réarrangements des gènes d’immunoglobuline et de la réparation de l’ADN dans la Leucémie Lymphoïde Chronique »</a:t>
            </a:r>
            <a:endParaRPr lang="fr-FR" sz="1600" dirty="0"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Anne-Laure GUENIN  –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 UMR INSERM 1092 RESINFIT</a:t>
            </a: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« Epidémiologie One-</a:t>
            </a:r>
            <a:r>
              <a:rPr lang="fr-FR" sz="1600" dirty="0" err="1">
                <a:cs typeface="Arial" panose="020B0604020202020204" pitchFamily="34" charset="0"/>
              </a:rPr>
              <a:t>Health</a:t>
            </a:r>
            <a:r>
              <a:rPr lang="fr-FR" sz="1600" dirty="0">
                <a:cs typeface="Arial" panose="020B0604020202020204" pitchFamily="34" charset="0"/>
              </a:rPr>
              <a:t> et dynamique de la résistance aux antibiotiques chez Acinetobacter</a:t>
            </a:r>
            <a:r>
              <a:rPr lang="fr-FR" sz="1600" i="1" dirty="0">
                <a:cs typeface="Arial" panose="020B0604020202020204" pitchFamily="34" charset="0"/>
              </a:rPr>
              <a:t> »</a:t>
            </a:r>
          </a:p>
          <a:p>
            <a:pPr algn="just"/>
            <a:endParaRPr lang="fr-FR" sz="1600" dirty="0">
              <a:cs typeface="Arial" panose="020B0604020202020204" pitchFamily="34" charset="0"/>
            </a:endParaRPr>
          </a:p>
          <a:p>
            <a:pPr algn="just"/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Julie RESTOUT– 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UR20217 HAVAE</a:t>
            </a: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« Impact d’une intervention personnalisée en réalité virtuelle sur les facteurs psychosociaux chez les personnes âgées institutionnalisées</a:t>
            </a:r>
            <a:r>
              <a:rPr lang="fr-FR" sz="1600" i="1" dirty="0">
                <a:cs typeface="Arial" panose="020B0604020202020204" pitchFamily="34" charset="0"/>
              </a:rPr>
              <a:t> »</a:t>
            </a:r>
            <a:endParaRPr lang="fr-FR" sz="1600" dirty="0"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4B575F"/>
                </a:solidFill>
                <a:cs typeface="Arial" panose="020B0604020202020204" pitchFamily="34" charset="0"/>
              </a:rPr>
              <a:t> </a:t>
            </a:r>
          </a:p>
          <a:p>
            <a:endParaRPr lang="fr-FR" sz="1600" dirty="0">
              <a:solidFill>
                <a:srgbClr val="4B575F"/>
              </a:solidFill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98A6FC-5129-421D-A738-E7969F04742D}"/>
              </a:ext>
            </a:extLst>
          </p:cNvPr>
          <p:cNvSpPr txBox="1"/>
          <p:nvPr/>
        </p:nvSpPr>
        <p:spPr>
          <a:xfrm>
            <a:off x="256626" y="1514915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ED BIOLOGIE CHIMIE SANTE</a:t>
            </a:r>
          </a:p>
        </p:txBody>
      </p:sp>
      <p:pic>
        <p:nvPicPr>
          <p:cNvPr id="14" name="Picture 2" descr="https://www.unilim.fr/ced/wp-content/uploads/sites/30/2024/02/Visuel-MT180S-2024_1080x1080px_univ-pau_300x300.jpg">
            <a:extLst>
              <a:ext uri="{FF2B5EF4-FFF2-40B4-BE49-F238E27FC236}">
                <a16:creationId xmlns:a16="http://schemas.microsoft.com/office/drawing/2014/main" id="{FC7F67D6-3E61-4198-9E14-44815E0B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53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8ECA5D00-85CF-48B8-AEB6-640C3F22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20107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A97B5DA-829A-4F78-A2EA-19FDCBB0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EVENEMENTIEL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47919B-4CAD-4FCB-9458-B6BC9DAA257F}"/>
              </a:ext>
            </a:extLst>
          </p:cNvPr>
          <p:cNvSpPr/>
          <p:nvPr/>
        </p:nvSpPr>
        <p:spPr>
          <a:xfrm>
            <a:off x="107504" y="3576339"/>
            <a:ext cx="83532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800" dirty="0">
                <a:cs typeface="Arial" panose="020B0604020202020204" pitchFamily="34" charset="0"/>
              </a:rPr>
              <a:t>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0237D3-ED74-49E6-B08D-7540BC03B370}"/>
              </a:ext>
            </a:extLst>
          </p:cNvPr>
          <p:cNvSpPr/>
          <p:nvPr/>
        </p:nvSpPr>
        <p:spPr>
          <a:xfrm>
            <a:off x="245856" y="3240320"/>
            <a:ext cx="860297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Gabriel VALENTI -  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UMR CNRS 7252 XLIM</a:t>
            </a:r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fr-FR" sz="1600" dirty="0">
                <a:cs typeface="Arial" panose="020B0604020202020204" pitchFamily="34" charset="0"/>
              </a:rPr>
              <a:t>« Développement d’une plateforme de traitements de signaux radars pour détection haute résolution</a:t>
            </a:r>
            <a:r>
              <a:rPr lang="fr-FR" sz="1600" i="1" dirty="0">
                <a:cs typeface="Arial" panose="020B0604020202020204" pitchFamily="34" charset="0"/>
              </a:rPr>
              <a:t> »</a:t>
            </a:r>
            <a:endParaRPr lang="fr-FR" sz="1600" dirty="0">
              <a:cs typeface="Arial" panose="020B0604020202020204" pitchFamily="34" charset="0"/>
            </a:endParaRPr>
          </a:p>
          <a:p>
            <a:r>
              <a:rPr lang="fr-FR" sz="1600" dirty="0">
                <a:cs typeface="Arial" panose="020B0604020202020204" pitchFamily="34" charset="0"/>
              </a:rPr>
              <a:t> </a:t>
            </a:r>
          </a:p>
          <a:p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Jean ORTALI – 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UMR CNRS 7252 XLIM</a:t>
            </a:r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fr-FR" sz="1600" dirty="0">
                <a:cs typeface="Arial" panose="020B0604020202020204" pitchFamily="34" charset="0"/>
              </a:rPr>
              <a:t>« Modélisation comportementale électrothermique d’amplificateurs de forte puissance</a:t>
            </a:r>
            <a:r>
              <a:rPr lang="fr-FR" sz="1600" i="1" dirty="0">
                <a:cs typeface="Arial" panose="020B0604020202020204" pitchFamily="34" charset="0"/>
              </a:rPr>
              <a:t> »</a:t>
            </a:r>
            <a:endParaRPr lang="fr-FR" sz="1600" dirty="0"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4B575F"/>
                </a:solidFill>
                <a:latin typeface="Roboto"/>
              </a:rPr>
              <a:t> </a:t>
            </a:r>
            <a:r>
              <a:rPr lang="fr-FR" dirty="0">
                <a:solidFill>
                  <a:srgbClr val="4B575F"/>
                </a:solidFill>
                <a:latin typeface="Roboto"/>
              </a:rPr>
              <a:t> 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0D4423-F12A-4DEF-A868-8013B89D9231}"/>
              </a:ext>
            </a:extLst>
          </p:cNvPr>
          <p:cNvSpPr txBox="1"/>
          <p:nvPr/>
        </p:nvSpPr>
        <p:spPr>
          <a:xfrm>
            <a:off x="279737" y="2969467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ED SCIENCES ET INGENIERIE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CBF953-4611-499A-A2D3-BB78642F7082}"/>
              </a:ext>
            </a:extLst>
          </p:cNvPr>
          <p:cNvSpPr txBox="1"/>
          <p:nvPr/>
        </p:nvSpPr>
        <p:spPr>
          <a:xfrm>
            <a:off x="245857" y="5346268"/>
            <a:ext cx="787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ED LITTERATURES, SCIENCES DE L’HOMME ET DE LA SOCIETE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48A45E-AB48-49C5-A61F-E49C8FFB45AD}"/>
              </a:ext>
            </a:extLst>
          </p:cNvPr>
          <p:cNvSpPr/>
          <p:nvPr/>
        </p:nvSpPr>
        <p:spPr>
          <a:xfrm>
            <a:off x="262364" y="5728667"/>
            <a:ext cx="86543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Sandrine Marie SIMON  – 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UR 20199 – </a:t>
            </a:r>
            <a:r>
              <a:rPr lang="fr-FR" sz="1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FrED</a:t>
            </a:r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fr-FR" sz="1600" dirty="0">
                <a:cs typeface="Arial" panose="020B0604020202020204" pitchFamily="34" charset="0"/>
              </a:rPr>
              <a:t>« Dévoilement de l’intérieur des processus et facteurs qui conditionnent l’inclusion scolaire »</a:t>
            </a:r>
          </a:p>
          <a:p>
            <a:r>
              <a:rPr lang="fr-FR" dirty="0">
                <a:solidFill>
                  <a:srgbClr val="4B575F"/>
                </a:solidFill>
                <a:latin typeface="Roboto"/>
              </a:rPr>
              <a:t> </a:t>
            </a:r>
          </a:p>
        </p:txBody>
      </p:sp>
      <p:pic>
        <p:nvPicPr>
          <p:cNvPr id="16" name="Picture 2" descr="https://www.unilim.fr/ced/wp-content/uploads/sites/30/2024/02/Visuel-MT180S-2024_1080x1080px_univ-pau_300x300.jpg">
            <a:extLst>
              <a:ext uri="{FF2B5EF4-FFF2-40B4-BE49-F238E27FC236}">
                <a16:creationId xmlns:a16="http://schemas.microsoft.com/office/drawing/2014/main" id="{ACB20450-D9BA-4B1D-9863-BE8D6FAE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53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FA61EF8-3B91-42E9-9638-898F55866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r>
              <a:rPr lang="fr-FR" altLang="fr-FR" dirty="0"/>
              <a:t> FS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82BA2-678F-4BCE-A7EA-98EB68511E38}"/>
              </a:ext>
            </a:extLst>
          </p:cNvPr>
          <p:cNvSpPr/>
          <p:nvPr/>
        </p:nvSpPr>
        <p:spPr>
          <a:xfrm>
            <a:off x="245857" y="1375436"/>
            <a:ext cx="86029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- Camille SCHERRER - </a:t>
            </a:r>
            <a:r>
              <a:rPr lang="fr-FR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UR 20218 - </a:t>
            </a:r>
            <a:r>
              <a:rPr lang="fr-FR" sz="1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NeurIT</a:t>
            </a:r>
            <a:endParaRPr lang="fr-FR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cs typeface="Arial" panose="020B0604020202020204" pitchFamily="34" charset="0"/>
              </a:rPr>
              <a:t>« Etude des interactions motoneurones (axone)-cellules de Schwann sur des </a:t>
            </a:r>
            <a:r>
              <a:rPr lang="fr-FR" sz="1600" dirty="0" err="1">
                <a:cs typeface="Arial" panose="020B0604020202020204" pitchFamily="34" charset="0"/>
              </a:rPr>
              <a:t>co-cultures</a:t>
            </a:r>
            <a:r>
              <a:rPr lang="fr-FR" sz="1600" dirty="0">
                <a:cs typeface="Arial" panose="020B0604020202020204" pitchFamily="34" charset="0"/>
              </a:rPr>
              <a:t> de cellules humaines </a:t>
            </a:r>
            <a:r>
              <a:rPr lang="fr-FR" sz="1600" dirty="0" err="1">
                <a:cs typeface="Arial" panose="020B0604020202020204" pitchFamily="34" charset="0"/>
              </a:rPr>
              <a:t>iPS</a:t>
            </a:r>
            <a:r>
              <a:rPr lang="fr-FR" sz="1600" dirty="0">
                <a:cs typeface="Arial" panose="020B0604020202020204" pitchFamily="34" charset="0"/>
              </a:rPr>
              <a:t> issues de personnes porteuses de neuropathie génétique ou de personnes normales. Apports pour la compréhension des mécanismes physiopathologiques et pour les perspectives thérapeutiques</a:t>
            </a:r>
            <a:r>
              <a:rPr lang="fr-FR" sz="1600" i="1" dirty="0">
                <a:cs typeface="Arial" panose="020B0604020202020204" pitchFamily="34" charset="0"/>
              </a:rPr>
              <a:t> »</a:t>
            </a:r>
            <a:endParaRPr lang="fr-FR" sz="1600" dirty="0">
              <a:cs typeface="Arial" panose="020B0604020202020204" pitchFamily="34" charset="0"/>
            </a:endParaRPr>
          </a:p>
          <a:p>
            <a:endParaRPr lang="fr-FR" b="0" i="0" dirty="0">
              <a:solidFill>
                <a:srgbClr val="4B575F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91439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522551" y="2060848"/>
            <a:ext cx="84581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PRESENTATION DE L’ASSOCIATION ADPLIM</a:t>
            </a:r>
          </a:p>
          <a:p>
            <a:pPr algn="ctr"/>
            <a:endParaRPr lang="fr-FR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latin typeface="arial" panose="020B0604020202020204" pitchFamily="34" charset="0"/>
              </a:rPr>
              <a:t>Milène PARQUET et Clarisse BROSSIER, trésorières de l’association ADPLIM</a:t>
            </a:r>
          </a:p>
        </p:txBody>
      </p:sp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F3CC7B9C-F821-4D90-ACD5-A8E29966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4908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3C9C3A-5C37-40B8-AD59-F7FA2A66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070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3981450" y="1686307"/>
            <a:ext cx="5036820" cy="287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 algn="l">
              <a:buClr>
                <a:schemeClr val="accent5"/>
              </a:buClr>
              <a:buSzPct val="100000"/>
            </a:pPr>
            <a:r>
              <a:rPr lang="fr-FR" b="1" dirty="0">
                <a:solidFill>
                  <a:srgbClr val="154E87"/>
                </a:solidFill>
              </a:rPr>
              <a:t>A</a:t>
            </a:r>
            <a:r>
              <a:rPr lang="fr-FR" dirty="0"/>
              <a:t>ssociation des </a:t>
            </a:r>
            <a:r>
              <a:rPr lang="fr-FR" b="1" dirty="0">
                <a:solidFill>
                  <a:srgbClr val="154E87"/>
                </a:solidFill>
              </a:rPr>
              <a:t>D</a:t>
            </a:r>
            <a:r>
              <a:rPr lang="fr-FR" dirty="0"/>
              <a:t>octorants </a:t>
            </a:r>
            <a:r>
              <a:rPr lang="fr-FR" b="1" dirty="0">
                <a:solidFill>
                  <a:srgbClr val="154E87"/>
                </a:solidFill>
              </a:rPr>
              <a:t>P</a:t>
            </a:r>
            <a:r>
              <a:rPr lang="fr-FR" dirty="0"/>
              <a:t>luridisciplinaires de </a:t>
            </a:r>
            <a:r>
              <a:rPr lang="fr-FR" b="1" dirty="0">
                <a:solidFill>
                  <a:srgbClr val="154E87"/>
                </a:solidFill>
              </a:rPr>
              <a:t>Lim</a:t>
            </a:r>
            <a:r>
              <a:rPr lang="fr-FR" dirty="0"/>
              <a:t>oges </a:t>
            </a:r>
            <a:endParaRPr dirty="0"/>
          </a:p>
        </p:txBody>
      </p:sp>
      <p:pic>
        <p:nvPicPr>
          <p:cNvPr id="2" name="Picture 4" descr="A blue and white circle with a book and a beaker&#10;&#10;Description automatically generated">
            <a:extLst>
              <a:ext uri="{FF2B5EF4-FFF2-40B4-BE49-F238E27FC236}">
                <a16:creationId xmlns:a16="http://schemas.microsoft.com/office/drawing/2014/main" id="{0A2BD8FB-E0D0-EE24-4294-0866CC584C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9870" r="1823" b="16754"/>
          <a:stretch/>
        </p:blipFill>
        <p:spPr>
          <a:xfrm>
            <a:off x="445183" y="1515618"/>
            <a:ext cx="3286508" cy="35509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C8B1A0-FCE6-45D2-B613-4743FCBFDC38}"/>
              </a:ext>
            </a:extLst>
          </p:cNvPr>
          <p:cNvSpPr txBox="1"/>
          <p:nvPr/>
        </p:nvSpPr>
        <p:spPr>
          <a:xfrm>
            <a:off x="5685282" y="4906237"/>
            <a:ext cx="3092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3000" b="1" kern="0" dirty="0" err="1">
                <a:solidFill>
                  <a:srgbClr val="154E87"/>
                </a:solidFill>
                <a:latin typeface="Bahnschrift SemiCondensed" panose="020B0502040204020203" pitchFamily="34" charset="0"/>
                <a:cs typeface="Arial"/>
                <a:sym typeface="Arial"/>
              </a:rPr>
              <a:t>ADPLim</a:t>
            </a:r>
            <a:endParaRPr lang="fr-FR" sz="2100" b="1" kern="0" dirty="0">
              <a:solidFill>
                <a:srgbClr val="154E87"/>
              </a:solidFill>
              <a:latin typeface="Bahnschrift SemiCondensed" panose="020B0502040204020203" pitchFamily="34" charset="0"/>
              <a:cs typeface="Arial"/>
              <a:sym typeface="Arial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E2DCE1D-C949-12F0-208A-D3F2EF706B36}"/>
              </a:ext>
            </a:extLst>
          </p:cNvPr>
          <p:cNvCxnSpPr>
            <a:cxnSpLocks/>
          </p:cNvCxnSpPr>
          <p:nvPr/>
        </p:nvCxnSpPr>
        <p:spPr>
          <a:xfrm>
            <a:off x="5685282" y="4771082"/>
            <a:ext cx="3092958" cy="0"/>
          </a:xfrm>
          <a:prstGeom prst="line">
            <a:avLst/>
          </a:prstGeom>
          <a:ln w="57150">
            <a:solidFill>
              <a:srgbClr val="154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FD773179-734D-3CFE-48F3-615AEB10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Clr>
                <a:schemeClr val="accent5"/>
              </a:buClr>
              <a:buSzPts val="3600"/>
            </a:pPr>
            <a:r>
              <a:rPr lang="fr-FR" sz="2700" b="1" dirty="0">
                <a:solidFill>
                  <a:srgbClr val="154E87"/>
                </a:solidFill>
              </a:rPr>
              <a:t>Une association créée pour les doctorants</a:t>
            </a:r>
            <a:br>
              <a:rPr lang="fr-FR" sz="2700" b="1" dirty="0">
                <a:solidFill>
                  <a:schemeClr val="accent5"/>
                </a:solidFill>
              </a:rPr>
            </a:br>
            <a:endParaRPr sz="2700" b="1" dirty="0">
              <a:solidFill>
                <a:schemeClr val="accent5"/>
              </a:solidFill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026A20D-20F4-DA8D-8C9C-6013884460F7}"/>
              </a:ext>
            </a:extLst>
          </p:cNvPr>
          <p:cNvSpPr/>
          <p:nvPr/>
        </p:nvSpPr>
        <p:spPr>
          <a:xfrm>
            <a:off x="3663552" y="1653914"/>
            <a:ext cx="1835944" cy="472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Créée en 2016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7E98FDA-1A56-D445-DDEB-5237AB7BE0A3}"/>
              </a:ext>
            </a:extLst>
          </p:cNvPr>
          <p:cNvSpPr/>
          <p:nvPr/>
        </p:nvSpPr>
        <p:spPr>
          <a:xfrm>
            <a:off x="6516444" y="2039167"/>
            <a:ext cx="1835944" cy="5237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Développement d’un réseau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684C4A9-12E9-17A5-8218-5899A040CF1C}"/>
              </a:ext>
            </a:extLst>
          </p:cNvPr>
          <p:cNvSpPr/>
          <p:nvPr/>
        </p:nvSpPr>
        <p:spPr>
          <a:xfrm>
            <a:off x="317585" y="3926072"/>
            <a:ext cx="1415892" cy="472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Informer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F70C93-C5D1-A712-2503-0ED2186B7D56}"/>
              </a:ext>
            </a:extLst>
          </p:cNvPr>
          <p:cNvSpPr/>
          <p:nvPr/>
        </p:nvSpPr>
        <p:spPr>
          <a:xfrm>
            <a:off x="445209" y="2041871"/>
            <a:ext cx="2270856" cy="472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Animer la vie estudiantine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01BD44-0085-70B5-CD14-466327C98F18}"/>
              </a:ext>
            </a:extLst>
          </p:cNvPr>
          <p:cNvSpPr txBox="1"/>
          <p:nvPr/>
        </p:nvSpPr>
        <p:spPr>
          <a:xfrm>
            <a:off x="461480" y="2564667"/>
            <a:ext cx="2316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Evènements culturels et sportifs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616D588-4DEB-0D3A-24A4-98B8358D251E}"/>
              </a:ext>
            </a:extLst>
          </p:cNvPr>
          <p:cNvSpPr/>
          <p:nvPr/>
        </p:nvSpPr>
        <p:spPr>
          <a:xfrm>
            <a:off x="6306733" y="3243859"/>
            <a:ext cx="1325246" cy="472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Entraide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B1AED4-DB20-74C6-30B7-D553AFA442DF}"/>
              </a:ext>
            </a:extLst>
          </p:cNvPr>
          <p:cNvSpPr/>
          <p:nvPr/>
        </p:nvSpPr>
        <p:spPr>
          <a:xfrm>
            <a:off x="1505326" y="4753736"/>
            <a:ext cx="1915991" cy="5237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Interdisciplinarité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256EB1-ABAD-0DD3-7687-7EC44B7DDE75}"/>
              </a:ext>
            </a:extLst>
          </p:cNvPr>
          <p:cNvSpPr txBox="1"/>
          <p:nvPr/>
        </p:nvSpPr>
        <p:spPr>
          <a:xfrm>
            <a:off x="6306733" y="2610551"/>
            <a:ext cx="2316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Amical, professionnel, Master…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21EFE87-D50B-B098-EE32-C420F8C880B6}"/>
              </a:ext>
            </a:extLst>
          </p:cNvPr>
          <p:cNvSpPr txBox="1"/>
          <p:nvPr/>
        </p:nvSpPr>
        <p:spPr>
          <a:xfrm>
            <a:off x="1346754" y="5313265"/>
            <a:ext cx="2316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Pour tous les doctorants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4CA6810-3451-7734-8499-CBB66A682810}"/>
              </a:ext>
            </a:extLst>
          </p:cNvPr>
          <p:cNvSpPr/>
          <p:nvPr/>
        </p:nvSpPr>
        <p:spPr>
          <a:xfrm>
            <a:off x="2048422" y="3257013"/>
            <a:ext cx="1325246" cy="472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Bien-être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DC46B3E-7024-032A-D3FB-139105DFD86C}"/>
              </a:ext>
            </a:extLst>
          </p:cNvPr>
          <p:cNvSpPr/>
          <p:nvPr/>
        </p:nvSpPr>
        <p:spPr>
          <a:xfrm>
            <a:off x="7631979" y="4022302"/>
            <a:ext cx="1415892" cy="472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Visibilité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7DDA511-0856-6CBA-9FD2-24EA086293E2}"/>
              </a:ext>
            </a:extLst>
          </p:cNvPr>
          <p:cNvSpPr/>
          <p:nvPr/>
        </p:nvSpPr>
        <p:spPr>
          <a:xfrm>
            <a:off x="5375286" y="4792041"/>
            <a:ext cx="2656460" cy="5842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154F86"/>
                </a:solidFill>
                <a:latin typeface="Arial"/>
                <a:sym typeface="Arial"/>
              </a:rPr>
              <a:t>Diversité intellectuelle et culturelle</a:t>
            </a:r>
          </a:p>
        </p:txBody>
      </p:sp>
      <p:pic>
        <p:nvPicPr>
          <p:cNvPr id="17" name="Image 16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592802D4-74B6-0802-017C-2295E5AE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848" y="1953103"/>
            <a:ext cx="2316798" cy="327648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A6AC880-859D-8916-9AEB-5FC6AC6D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oogle Shape;94;p2">
            <a:extLst>
              <a:ext uri="{FF2B5EF4-FFF2-40B4-BE49-F238E27FC236}">
                <a16:creationId xmlns:a16="http://schemas.microsoft.com/office/drawing/2014/main" id="{814C0CA6-E819-F561-1258-C7AAEAC72AA9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41729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Clr>
                <a:schemeClr val="accent5"/>
              </a:buClr>
              <a:buSzPts val="3600"/>
            </a:pPr>
            <a:r>
              <a:rPr lang="fr-FR" sz="2700" b="1" dirty="0">
                <a:solidFill>
                  <a:srgbClr val="154E87"/>
                </a:solidFill>
              </a:rPr>
              <a:t>Membres du bureau </a:t>
            </a:r>
            <a:r>
              <a:rPr lang="fr-FR" sz="2700" b="1" dirty="0" err="1">
                <a:solidFill>
                  <a:srgbClr val="154E87"/>
                </a:solidFill>
              </a:rPr>
              <a:t>ADPlim</a:t>
            </a:r>
            <a:r>
              <a:rPr lang="fr-FR" sz="2700" b="1" dirty="0">
                <a:solidFill>
                  <a:srgbClr val="154E87"/>
                </a:solidFill>
              </a:rPr>
              <a:t> 2023-2024 </a:t>
            </a:r>
            <a:endParaRPr sz="2700" b="1" dirty="0">
              <a:solidFill>
                <a:srgbClr val="154E87"/>
              </a:solidFill>
            </a:endParaRPr>
          </a:p>
        </p:txBody>
      </p:sp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7F1B5701-C247-93E6-CC69-0867E5C5465D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94;p2">
            <a:extLst>
              <a:ext uri="{FF2B5EF4-FFF2-40B4-BE49-F238E27FC236}">
                <a16:creationId xmlns:a16="http://schemas.microsoft.com/office/drawing/2014/main" id="{0D2BFD7A-1F01-774A-247D-ACF700EB85F0}"/>
              </a:ext>
            </a:extLst>
          </p:cNvPr>
          <p:cNvCxnSpPr/>
          <p:nvPr/>
        </p:nvCxnSpPr>
        <p:spPr>
          <a:xfrm>
            <a:off x="300110" y="5858988"/>
            <a:ext cx="4752000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5" name="Image 4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F6320E67-EFD3-F984-844B-BA0DEC16D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E9AFDBA-10C6-9100-0689-32C39F74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03302E-AE25-3E7B-91E9-B98AB694C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79" y="1731746"/>
            <a:ext cx="6722238" cy="374884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Clr>
                <a:schemeClr val="accent5"/>
              </a:buClr>
              <a:buSzPts val="3600"/>
            </a:pPr>
            <a:r>
              <a:rPr lang="fr-FR" sz="2700" b="1" dirty="0">
                <a:solidFill>
                  <a:srgbClr val="154E87"/>
                </a:solidFill>
              </a:rPr>
              <a:t>Ouverte aux doctorants de toutes les écoles Doctorales</a:t>
            </a:r>
            <a:endParaRPr sz="2700" b="1" dirty="0">
              <a:solidFill>
                <a:srgbClr val="154E87"/>
              </a:solidFill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4728" y="3098224"/>
            <a:ext cx="1343822" cy="132169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357149" y="1727262"/>
            <a:ext cx="8448750" cy="133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</a:pPr>
            <a:r>
              <a:rPr lang="fr-FR" u="sng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Membres du bureau :</a:t>
            </a: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ED 652 Biologie, Chimie et Santé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2400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ED 653 Sciences Humaines </a:t>
            </a: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Ouverte depuis 2022 aux doctorants de </a:t>
            </a:r>
            <a:r>
              <a:rPr lang="fr-FR" b="1" kern="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l’ED Droit et Science politique </a:t>
            </a:r>
            <a:endParaRPr b="1" kern="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DF10D034-A97C-1F56-4937-38850FFB7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920" y="2820353"/>
            <a:ext cx="1441063" cy="2037996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C5637C0-783B-D18A-6B4A-750C533AB8F3}"/>
              </a:ext>
            </a:extLst>
          </p:cNvPr>
          <p:cNvCxnSpPr>
            <a:cxnSpLocks/>
          </p:cNvCxnSpPr>
          <p:nvPr/>
        </p:nvCxnSpPr>
        <p:spPr>
          <a:xfrm>
            <a:off x="3739036" y="3867779"/>
            <a:ext cx="972299" cy="0"/>
          </a:xfrm>
          <a:prstGeom prst="straightConnector1">
            <a:avLst/>
          </a:prstGeom>
          <a:ln w="76200">
            <a:solidFill>
              <a:srgbClr val="154E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92;p2">
            <a:extLst>
              <a:ext uri="{FF2B5EF4-FFF2-40B4-BE49-F238E27FC236}">
                <a16:creationId xmlns:a16="http://schemas.microsoft.com/office/drawing/2014/main" id="{3288ACD8-27C6-5857-6C31-731BDB464E60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92BE27-8EDD-7B88-DA80-AE6DF767F1A2}"/>
              </a:ext>
            </a:extLst>
          </p:cNvPr>
          <p:cNvSpPr txBox="1"/>
          <p:nvPr/>
        </p:nvSpPr>
        <p:spPr>
          <a:xfrm>
            <a:off x="457199" y="4607442"/>
            <a:ext cx="612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u="sng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Pour les évènements 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Communication avec les autres associations de doctorants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3109E0-7C0A-80B8-4D3B-896F91F05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983" y="4701618"/>
            <a:ext cx="1256198" cy="62140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CE80CEB-FCCC-F97A-BFD9-90E7CD94C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549" y="4765309"/>
            <a:ext cx="759836" cy="7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0EC380F6-E05E-91CE-F0C1-B0A6ECA6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753" y="4765309"/>
            <a:ext cx="615713" cy="6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B8DB3A-473D-98F9-3870-629C0CB78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oogle Shape;94;p2">
            <a:extLst>
              <a:ext uri="{FF2B5EF4-FFF2-40B4-BE49-F238E27FC236}">
                <a16:creationId xmlns:a16="http://schemas.microsoft.com/office/drawing/2014/main" id="{8322F690-D707-853E-7017-7675D736CBFE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/>
        </p:nvSpPr>
        <p:spPr>
          <a:xfrm>
            <a:off x="339901" y="1884626"/>
            <a:ext cx="5907566" cy="3542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fr-FR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Adhésion de 10€</a:t>
            </a:r>
            <a:endParaRPr sz="105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57213" lvl="1" indent="-214313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Plusieurs goodies offerts 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57213" lvl="1" indent="-214313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Réductions lors des évènement/accès gratuit</a:t>
            </a:r>
          </a:p>
          <a:p>
            <a:pPr marL="557213" lvl="1" indent="-214313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Avantages chez nos partenaires sur présentation de la carte adhérent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57213" lvl="1" indent="-100013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fr-FR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évènement/mois (a minima): </a:t>
            </a:r>
            <a:endParaRPr sz="105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0075" lvl="1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Eviter l’isolement social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0075" lvl="1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Découvrir d’autres disciplines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0075" lvl="1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Créer un réseau 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0075" lvl="1" indent="-1428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8B289938-6616-C6FB-1DBF-BA0751EBBB2F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187DD81A-3310-7996-6B98-0F606D575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sp>
        <p:nvSpPr>
          <p:cNvPr id="5" name="Google Shape;91;p2">
            <a:extLst>
              <a:ext uri="{FF2B5EF4-FFF2-40B4-BE49-F238E27FC236}">
                <a16:creationId xmlns:a16="http://schemas.microsoft.com/office/drawing/2014/main" id="{F2793F3F-0D96-2681-7058-3DE02A1E63CE}"/>
              </a:ext>
            </a:extLst>
          </p:cNvPr>
          <p:cNvSpPr txBox="1">
            <a:spLocks/>
          </p:cNvSpPr>
          <p:nvPr/>
        </p:nvSpPr>
        <p:spPr>
          <a:xfrm>
            <a:off x="247650" y="10644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 fontAlgn="auto">
              <a:buClr>
                <a:srgbClr val="4472C4"/>
              </a:buClr>
              <a:buSzPts val="3600"/>
            </a:pPr>
            <a:r>
              <a:rPr lang="fr-FR" sz="2700" b="1" kern="0" dirty="0">
                <a:solidFill>
                  <a:srgbClr val="154E87"/>
                </a:solidFill>
              </a:rPr>
              <a:t>Les activités proposées</a:t>
            </a:r>
            <a:br>
              <a:rPr lang="fr-FR" sz="2700" b="1" kern="0" dirty="0">
                <a:solidFill>
                  <a:srgbClr val="4472C4"/>
                </a:solidFill>
              </a:rPr>
            </a:br>
            <a:endParaRPr lang="fr-FR" sz="2700" b="1" kern="0" dirty="0">
              <a:solidFill>
                <a:srgbClr val="4472C4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3DB1C0-2E18-D6C6-CA73-800EBDBC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337" y="2194640"/>
            <a:ext cx="2351762" cy="23517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69FDFC8-68B5-2BC1-9D09-B77224889B85}"/>
              </a:ext>
            </a:extLst>
          </p:cNvPr>
          <p:cNvSpPr txBox="1"/>
          <p:nvPr/>
        </p:nvSpPr>
        <p:spPr>
          <a:xfrm>
            <a:off x="6405681" y="4554567"/>
            <a:ext cx="195961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825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Goodies année 2023-2024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CFBCD69-A706-2D76-4969-33BC0516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oogle Shape;94;p2">
            <a:extLst>
              <a:ext uri="{FF2B5EF4-FFF2-40B4-BE49-F238E27FC236}">
                <a16:creationId xmlns:a16="http://schemas.microsoft.com/office/drawing/2014/main" id="{826185A0-CD1B-4095-2AC8-8885542CA61E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"/>
          <p:cNvSpPr txBox="1"/>
          <p:nvPr/>
        </p:nvSpPr>
        <p:spPr>
          <a:xfrm>
            <a:off x="173048" y="1803478"/>
            <a:ext cx="8838606" cy="320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Nouveau depuis 2022 – 2023</a:t>
            </a: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0075" lvl="1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STEAM Escape Game = </a:t>
            </a:r>
            <a:r>
              <a:rPr lang="fr-FR" sz="2100" b="1" kern="0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-10 % </a:t>
            </a: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pour 1 escape </a:t>
            </a:r>
            <a:r>
              <a:rPr lang="fr-FR" sz="21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game</a:t>
            </a:r>
            <a:endParaRPr lang="fr-FR"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0075" lvl="1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fr-FR" sz="21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Kurioscape</a:t>
            </a: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fr-FR" sz="2100" b="1" kern="0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-15 % </a:t>
            </a: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 toutes les salles</a:t>
            </a:r>
            <a:endParaRPr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0075" lvl="1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Antre-jeux = </a:t>
            </a:r>
            <a:r>
              <a:rPr lang="fr-FR" sz="2100" b="1" kern="0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-10 % </a:t>
            </a: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 les boissons  </a:t>
            </a:r>
          </a:p>
          <a:p>
            <a:pPr marL="600075" lvl="1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fr-FR" sz="21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Kennedy’s</a:t>
            </a: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1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cafe</a:t>
            </a: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fr-FR" sz="2100" b="1" kern="0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-10 % </a:t>
            </a:r>
            <a:r>
              <a:rPr lang="fr-FR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à chaque passage en caisse</a:t>
            </a:r>
          </a:p>
          <a:p>
            <a:pPr marL="342900" lvl="1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lang="fr-FR"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1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9" name="Google Shape;179;p8" descr="scape Game Limoges S.T.E.A.M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22378">
            <a:off x="6761815" y="2862021"/>
            <a:ext cx="1221542" cy="55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 descr="'Antre Jeux - Café Ludique - Ulu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44797">
            <a:off x="6489506" y="3737441"/>
            <a:ext cx="1495797" cy="8079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C2B41323-1043-785A-8E88-5DA2600202DC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5FFCDFDB-1992-853F-149B-24F037DC0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70CAE88-FF31-5640-F0FA-586D9E533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478" y="2712412"/>
            <a:ext cx="799177" cy="79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91;p2">
            <a:extLst>
              <a:ext uri="{FF2B5EF4-FFF2-40B4-BE49-F238E27FC236}">
                <a16:creationId xmlns:a16="http://schemas.microsoft.com/office/drawing/2014/main" id="{649ED6A6-679C-F923-64B5-60277E06FAA6}"/>
              </a:ext>
            </a:extLst>
          </p:cNvPr>
          <p:cNvSpPr txBox="1">
            <a:spLocks/>
          </p:cNvSpPr>
          <p:nvPr/>
        </p:nvSpPr>
        <p:spPr>
          <a:xfrm>
            <a:off x="247650" y="848460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 fontAlgn="auto">
              <a:buClr>
                <a:srgbClr val="4472C4"/>
              </a:buClr>
              <a:buSzPts val="3600"/>
            </a:pPr>
            <a:r>
              <a:rPr lang="fr-FR" sz="2700" b="1" kern="0" dirty="0">
                <a:solidFill>
                  <a:srgbClr val="154E87"/>
                </a:solidFill>
              </a:rPr>
              <a:t>Les avantages : Partenariats</a:t>
            </a:r>
            <a:endParaRPr lang="fr-FR" sz="2700" b="1" kern="0" dirty="0">
              <a:solidFill>
                <a:srgbClr val="4472C4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E5A221-E868-6B8D-3EB5-D13880FF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07" y="3771446"/>
            <a:ext cx="1135856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4764F8D-D9F3-7B33-22DC-D29E11D1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oogle Shape;94;p2">
            <a:extLst>
              <a:ext uri="{FF2B5EF4-FFF2-40B4-BE49-F238E27FC236}">
                <a16:creationId xmlns:a16="http://schemas.microsoft.com/office/drawing/2014/main" id="{C65CB387-5D48-1CAD-0753-9C7B99CE15A7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661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467544" y="2394365"/>
            <a:ext cx="8458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INSTITUTIONNEL  </a:t>
            </a:r>
          </a:p>
          <a:p>
            <a:pPr algn="ctr"/>
            <a:endParaRPr lang="fr-FR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7D5472-F7EE-469D-9A17-5955B11A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3539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133350" y="868475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Clr>
                <a:schemeClr val="accent5"/>
              </a:buClr>
              <a:buSzPts val="3600"/>
            </a:pPr>
            <a:r>
              <a:rPr lang="fr-FR" sz="2700" b="1" dirty="0">
                <a:solidFill>
                  <a:srgbClr val="154E87"/>
                </a:solidFill>
              </a:rPr>
              <a:t>Activités proposées </a:t>
            </a:r>
            <a:endParaRPr sz="2700" b="1" dirty="0">
              <a:solidFill>
                <a:srgbClr val="154E87"/>
              </a:solidFill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357187" y="1763004"/>
            <a:ext cx="8448675" cy="38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Nombreux évènements ont eu lieu durant l’année 2022/2023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4" name="Google Shape;124;p5"/>
          <p:cNvGrpSpPr/>
          <p:nvPr/>
        </p:nvGrpSpPr>
        <p:grpSpPr>
          <a:xfrm>
            <a:off x="6703516" y="1751745"/>
            <a:ext cx="2136431" cy="1891112"/>
            <a:chOff x="8938021" y="3820969"/>
            <a:chExt cx="2848574" cy="2521482"/>
          </a:xfrm>
        </p:grpSpPr>
        <p:sp>
          <p:nvSpPr>
            <p:cNvPr id="125" name="Google Shape;125;p5"/>
            <p:cNvSpPr txBox="1"/>
            <p:nvPr/>
          </p:nvSpPr>
          <p:spPr>
            <a:xfrm>
              <a:off x="8938021" y="5511495"/>
              <a:ext cx="284857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Gala des doctorants en association avec AMCL, Sigma </a:t>
              </a:r>
              <a:r>
                <a:rPr lang="fr-FR" sz="1200" kern="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DocX</a:t>
              </a:r>
              <a:r>
                <a:rPr lang="fr-FR" sz="12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et RERDH (89 participants)</a:t>
              </a:r>
              <a:endParaRPr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81550" y="3820969"/>
              <a:ext cx="2552700" cy="17033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5"/>
          <p:cNvGrpSpPr/>
          <p:nvPr/>
        </p:nvGrpSpPr>
        <p:grpSpPr>
          <a:xfrm>
            <a:off x="133350" y="2141360"/>
            <a:ext cx="3638551" cy="1874139"/>
            <a:chOff x="238360" y="2245851"/>
            <a:chExt cx="4851401" cy="2498852"/>
          </a:xfrm>
        </p:grpSpPr>
        <p:sp>
          <p:nvSpPr>
            <p:cNvPr id="128" name="Google Shape;128;p5"/>
            <p:cNvSpPr txBox="1"/>
            <p:nvPr/>
          </p:nvSpPr>
          <p:spPr>
            <a:xfrm>
              <a:off x="349249" y="2245851"/>
              <a:ext cx="4740512" cy="33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Laser Game/Lancé de hache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9" name="Google Shape;129;p5"/>
            <p:cNvPicPr preferRelativeResize="0"/>
            <p:nvPr/>
          </p:nvPicPr>
          <p:blipFill rotWithShape="1">
            <a:blip r:embed="rId4">
              <a:alphaModFix/>
            </a:blip>
            <a:srcRect r="13814"/>
            <a:stretch/>
          </p:blipFill>
          <p:spPr>
            <a:xfrm>
              <a:off x="2271999" y="2581221"/>
              <a:ext cx="2017496" cy="2163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8360" y="2578021"/>
              <a:ext cx="2147939" cy="21666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" name="Google Shape;134;p5"/>
          <p:cNvGrpSpPr/>
          <p:nvPr/>
        </p:nvGrpSpPr>
        <p:grpSpPr>
          <a:xfrm>
            <a:off x="3639664" y="2158257"/>
            <a:ext cx="2233400" cy="1697860"/>
            <a:chOff x="5577913" y="1859504"/>
            <a:chExt cx="2977866" cy="2263813"/>
          </a:xfrm>
        </p:grpSpPr>
        <p:sp>
          <p:nvSpPr>
            <p:cNvPr id="135" name="Google Shape;135;p5"/>
            <p:cNvSpPr txBox="1"/>
            <p:nvPr/>
          </p:nvSpPr>
          <p:spPr>
            <a:xfrm>
              <a:off x="5577913" y="1859504"/>
              <a:ext cx="2977866" cy="33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Patinoire</a:t>
              </a:r>
              <a:endParaRPr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6" name="Google Shape;136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07983" y="2169145"/>
              <a:ext cx="2083287" cy="19541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5"/>
          <p:cNvGrpSpPr/>
          <p:nvPr/>
        </p:nvGrpSpPr>
        <p:grpSpPr>
          <a:xfrm>
            <a:off x="877508" y="4144232"/>
            <a:ext cx="7545024" cy="1763650"/>
            <a:chOff x="5826413" y="3852332"/>
            <a:chExt cx="10060032" cy="2351533"/>
          </a:xfrm>
        </p:grpSpPr>
        <p:pic>
          <p:nvPicPr>
            <p:cNvPr id="138" name="Google Shape;138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23956" y="4256593"/>
              <a:ext cx="1913465" cy="1947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5"/>
            <p:cNvSpPr txBox="1"/>
            <p:nvPr/>
          </p:nvSpPr>
          <p:spPr>
            <a:xfrm>
              <a:off x="5826413" y="3852332"/>
              <a:ext cx="2977867" cy="33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Repas de Noël - Orge et Houblon</a:t>
              </a:r>
              <a:endParaRPr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39;p5">
              <a:extLst>
                <a:ext uri="{FF2B5EF4-FFF2-40B4-BE49-F238E27FC236}">
                  <a16:creationId xmlns:a16="http://schemas.microsoft.com/office/drawing/2014/main" id="{C6E63A0B-1826-5F7C-72D3-A6A1EF74B431}"/>
                </a:ext>
              </a:extLst>
            </p:cNvPr>
            <p:cNvSpPr txBox="1"/>
            <p:nvPr/>
          </p:nvSpPr>
          <p:spPr>
            <a:xfrm>
              <a:off x="12395714" y="5462725"/>
              <a:ext cx="3490731" cy="33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Pâques culture : lien Master Doctorants </a:t>
              </a:r>
              <a:endParaRPr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B3A4A90E-1F6C-4B0B-3917-DE116769BD37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3E3DF4D0-1971-E55E-4BF1-32719B72F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6" name="Image 5" descr="Une image contenant Snack, Restauration rapide, repas, nourriture&#10;&#10;Description générée automatiquement">
            <a:extLst>
              <a:ext uri="{FF2B5EF4-FFF2-40B4-BE49-F238E27FC236}">
                <a16:creationId xmlns:a16="http://schemas.microsoft.com/office/drawing/2014/main" id="{2DCCD511-EE42-FADB-360D-603D32904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6247" y="3938617"/>
            <a:ext cx="1847088" cy="138531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40780CC-9131-7458-7605-DA178FB53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68735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oogle Shape;94;p2">
            <a:extLst>
              <a:ext uri="{FF2B5EF4-FFF2-40B4-BE49-F238E27FC236}">
                <a16:creationId xmlns:a16="http://schemas.microsoft.com/office/drawing/2014/main" id="{9A192F9A-ED78-EF73-1009-6D44F7F40BA2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/>
          <p:nvPr/>
        </p:nvSpPr>
        <p:spPr>
          <a:xfrm>
            <a:off x="191094" y="1836111"/>
            <a:ext cx="7038381" cy="70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Pâques Culture</a:t>
            </a:r>
          </a:p>
          <a:p>
            <a:pPr algn="just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r-F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Lien Master/Doctorants</a:t>
            </a: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70E374B0-50AC-54F2-BFFA-959DF2D375FA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F955EB91-3EDA-BB51-9C8A-5A1F788A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6" name="Image 5" descr="Une image contenant habits, personne, ciel, chaussures&#10;&#10;Description générée automatiquement">
            <a:extLst>
              <a:ext uri="{FF2B5EF4-FFF2-40B4-BE49-F238E27FC236}">
                <a16:creationId xmlns:a16="http://schemas.microsoft.com/office/drawing/2014/main" id="{A193247D-A4DB-4025-6D21-31914F4D7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082" y="1987452"/>
            <a:ext cx="4334255" cy="3250691"/>
          </a:xfrm>
          <a:prstGeom prst="rect">
            <a:avLst/>
          </a:prstGeom>
        </p:spPr>
      </p:pic>
      <p:pic>
        <p:nvPicPr>
          <p:cNvPr id="8" name="Image 7" descr="Une image contenant plein air, habits, personne, faire de la randonnée&#10;&#10;Description générée automatiquement">
            <a:extLst>
              <a:ext uri="{FF2B5EF4-FFF2-40B4-BE49-F238E27FC236}">
                <a16:creationId xmlns:a16="http://schemas.microsoft.com/office/drawing/2014/main" id="{73D8DEAA-2B91-8486-D791-4109147D80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59" b="30400"/>
          <a:stretch/>
        </p:blipFill>
        <p:spPr>
          <a:xfrm>
            <a:off x="7009461" y="2725011"/>
            <a:ext cx="2006569" cy="2107856"/>
          </a:xfrm>
          <a:prstGeom prst="rect">
            <a:avLst/>
          </a:prstGeom>
        </p:spPr>
      </p:pic>
      <p:pic>
        <p:nvPicPr>
          <p:cNvPr id="12" name="Image 11" descr="Une image contenant Snack, Restauration rapide, repas, nourriture&#10;&#10;Description générée automatiquement">
            <a:extLst>
              <a:ext uri="{FF2B5EF4-FFF2-40B4-BE49-F238E27FC236}">
                <a16:creationId xmlns:a16="http://schemas.microsoft.com/office/drawing/2014/main" id="{A56EA3E2-85FA-FE4F-1A9F-A6D7AC783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49" y="3400916"/>
            <a:ext cx="2536329" cy="1902247"/>
          </a:xfrm>
          <a:prstGeom prst="rect">
            <a:avLst/>
          </a:prstGeom>
        </p:spPr>
      </p:pic>
      <p:sp>
        <p:nvSpPr>
          <p:cNvPr id="9" name="Google Shape;119;p5">
            <a:extLst>
              <a:ext uri="{FF2B5EF4-FFF2-40B4-BE49-F238E27FC236}">
                <a16:creationId xmlns:a16="http://schemas.microsoft.com/office/drawing/2014/main" id="{BD04F496-A9EF-4FE5-25CA-92881EE778EA}"/>
              </a:ext>
            </a:extLst>
          </p:cNvPr>
          <p:cNvSpPr txBox="1">
            <a:spLocks/>
          </p:cNvSpPr>
          <p:nvPr/>
        </p:nvSpPr>
        <p:spPr>
          <a:xfrm>
            <a:off x="133350" y="868475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 fontAlgn="auto">
              <a:buClr>
                <a:srgbClr val="4472C4"/>
              </a:buClr>
              <a:buSzPts val="3600"/>
            </a:pPr>
            <a:r>
              <a:rPr lang="fr-FR" sz="2700" b="1" kern="0">
                <a:solidFill>
                  <a:srgbClr val="154E87"/>
                </a:solidFill>
              </a:rPr>
              <a:t>Activités proposées </a:t>
            </a:r>
            <a:endParaRPr lang="fr-FR" sz="2700" b="1" kern="0" dirty="0">
              <a:solidFill>
                <a:srgbClr val="154E87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AA01541-3A80-D5AC-88A7-092BDF5D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oogle Shape;94;p2">
            <a:extLst>
              <a:ext uri="{FF2B5EF4-FFF2-40B4-BE49-F238E27FC236}">
                <a16:creationId xmlns:a16="http://schemas.microsoft.com/office/drawing/2014/main" id="{9F6A0EC0-C3BE-2544-C8DE-AF0E389B0F61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49476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2C209F87-796D-86BE-70A9-8CC2D163FC0B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 4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6FBBDCA6-1CD2-8A56-ADCD-0BFF9608D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31F8D78-6064-7DEF-9F12-05841AA05E45}"/>
              </a:ext>
            </a:extLst>
          </p:cNvPr>
          <p:cNvSpPr/>
          <p:nvPr/>
        </p:nvSpPr>
        <p:spPr>
          <a:xfrm>
            <a:off x="420526" y="2940050"/>
            <a:ext cx="8685140" cy="563326"/>
          </a:xfrm>
          <a:prstGeom prst="rightArrow">
            <a:avLst>
              <a:gd name="adj1" fmla="val 50000"/>
              <a:gd name="adj2" fmla="val 5676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7EF1AABB-3D16-3E1D-7CEC-8F0E88416001}"/>
              </a:ext>
            </a:extLst>
          </p:cNvPr>
          <p:cNvGrpSpPr/>
          <p:nvPr/>
        </p:nvGrpSpPr>
        <p:grpSpPr>
          <a:xfrm>
            <a:off x="300111" y="2340424"/>
            <a:ext cx="8578259" cy="2800032"/>
            <a:chOff x="239594" y="2629499"/>
            <a:chExt cx="11437679" cy="373337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3CBC94A-C281-1CEB-4F32-751A0FF34119}"/>
                </a:ext>
              </a:extLst>
            </p:cNvPr>
            <p:cNvSpPr txBox="1"/>
            <p:nvPr/>
          </p:nvSpPr>
          <p:spPr>
            <a:xfrm>
              <a:off x="6806036" y="5870432"/>
              <a:ext cx="11985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900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24, 25, 26 juin</a:t>
              </a:r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CDE01BD6-8392-8B9F-6A03-7A9729E1FFCB}"/>
                </a:ext>
              </a:extLst>
            </p:cNvPr>
            <p:cNvCxnSpPr>
              <a:cxnSpLocks/>
            </p:cNvCxnSpPr>
            <p:nvPr/>
          </p:nvCxnSpPr>
          <p:spPr>
            <a:xfrm>
              <a:off x="1249003" y="3625088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8A105F2-90B6-B389-B84B-473186357C6B}"/>
                </a:ext>
              </a:extLst>
            </p:cNvPr>
            <p:cNvSpPr txBox="1"/>
            <p:nvPr/>
          </p:nvSpPr>
          <p:spPr>
            <a:xfrm>
              <a:off x="239594" y="4490547"/>
              <a:ext cx="94167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35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AG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FB1435F-58F8-4B24-AF63-B2196563E508}"/>
                </a:ext>
              </a:extLst>
            </p:cNvPr>
            <p:cNvSpPr txBox="1"/>
            <p:nvPr/>
          </p:nvSpPr>
          <p:spPr>
            <a:xfrm>
              <a:off x="389161" y="3674544"/>
              <a:ext cx="112881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900" b="1" i="1" kern="0" dirty="0">
                  <a:solidFill>
                    <a:srgbClr val="70AD47">
                      <a:lumMod val="50000"/>
                    </a:srgbClr>
                  </a:solidFill>
                  <a:latin typeface="Arial"/>
                  <a:cs typeface="Arial"/>
                  <a:sym typeface="Arial"/>
                </a:rPr>
                <a:t>Novembre    Décembre	 Janvier	   Février</a:t>
              </a:r>
              <a:r>
                <a:rPr lang="fr-FR" sz="900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	    </a:t>
              </a:r>
              <a:r>
                <a:rPr lang="fr-FR" sz="900" b="1" i="1" kern="0" dirty="0">
                  <a:solidFill>
                    <a:srgbClr val="ED4C4C"/>
                  </a:solidFill>
                  <a:latin typeface="Arial"/>
                  <a:cs typeface="Arial"/>
                  <a:sym typeface="Arial"/>
                </a:rPr>
                <a:t>Mars </a:t>
              </a:r>
              <a:r>
                <a:rPr lang="fr-FR" sz="900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               Avril               Mai              Juin	   Juillet/Aout     Septembre      Octobre        Novembre	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730D0E8-FD82-1649-F71E-2C484B4D3B48}"/>
                </a:ext>
              </a:extLst>
            </p:cNvPr>
            <p:cNvCxnSpPr>
              <a:cxnSpLocks/>
            </p:cNvCxnSpPr>
            <p:nvPr/>
          </p:nvCxnSpPr>
          <p:spPr>
            <a:xfrm>
              <a:off x="2200656" y="3619637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66A3D7E9-6EF4-4CD0-4944-D2FA6350551C}"/>
                </a:ext>
              </a:extLst>
            </p:cNvPr>
            <p:cNvCxnSpPr>
              <a:cxnSpLocks/>
            </p:cNvCxnSpPr>
            <p:nvPr/>
          </p:nvCxnSpPr>
          <p:spPr>
            <a:xfrm>
              <a:off x="3137070" y="3625087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CB217929-C209-2EA5-644F-D18BA9E8FD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8723" y="3619636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C498F63D-E88D-379E-6F3E-4A91A0D2C59B}"/>
                </a:ext>
              </a:extLst>
            </p:cNvPr>
            <p:cNvCxnSpPr>
              <a:cxnSpLocks/>
            </p:cNvCxnSpPr>
            <p:nvPr/>
          </p:nvCxnSpPr>
          <p:spPr>
            <a:xfrm>
              <a:off x="5025137" y="3625086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65517345-88D0-BEB0-1761-E56B5ED4CB19}"/>
                </a:ext>
              </a:extLst>
            </p:cNvPr>
            <p:cNvCxnSpPr>
              <a:cxnSpLocks/>
            </p:cNvCxnSpPr>
            <p:nvPr/>
          </p:nvCxnSpPr>
          <p:spPr>
            <a:xfrm>
              <a:off x="5976790" y="3619635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D06E61C-D5EC-ABAE-9AD4-85959AAA059B}"/>
                </a:ext>
              </a:extLst>
            </p:cNvPr>
            <p:cNvCxnSpPr>
              <a:cxnSpLocks/>
            </p:cNvCxnSpPr>
            <p:nvPr/>
          </p:nvCxnSpPr>
          <p:spPr>
            <a:xfrm>
              <a:off x="6913204" y="3625085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803CCB6-88AF-C6EC-1B00-21C705121C61}"/>
                </a:ext>
              </a:extLst>
            </p:cNvPr>
            <p:cNvCxnSpPr>
              <a:cxnSpLocks/>
            </p:cNvCxnSpPr>
            <p:nvPr/>
          </p:nvCxnSpPr>
          <p:spPr>
            <a:xfrm>
              <a:off x="7864857" y="3619634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E8F3A81-2727-BEBB-A79D-ACAFEFF0C055}"/>
                </a:ext>
              </a:extLst>
            </p:cNvPr>
            <p:cNvCxnSpPr>
              <a:cxnSpLocks/>
            </p:cNvCxnSpPr>
            <p:nvPr/>
          </p:nvCxnSpPr>
          <p:spPr>
            <a:xfrm>
              <a:off x="8801271" y="3625084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A4EEC026-6FCC-0546-470D-C6E7A8C2D88B}"/>
                </a:ext>
              </a:extLst>
            </p:cNvPr>
            <p:cNvCxnSpPr>
              <a:cxnSpLocks/>
            </p:cNvCxnSpPr>
            <p:nvPr/>
          </p:nvCxnSpPr>
          <p:spPr>
            <a:xfrm>
              <a:off x="9752924" y="3619633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BA5C0E25-3A58-28C6-A599-D6DC46D5BB1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9338" y="3625083"/>
              <a:ext cx="0" cy="362273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4290C8EE-5CF6-3A2C-7D8C-E69A1C4AA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632" y="4051543"/>
              <a:ext cx="0" cy="4019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F9515716-D6FC-79B6-0F88-EBD313810258}"/>
                </a:ext>
              </a:extLst>
            </p:cNvPr>
            <p:cNvSpPr txBox="1"/>
            <p:nvPr/>
          </p:nvSpPr>
          <p:spPr>
            <a:xfrm>
              <a:off x="10488352" y="4456386"/>
              <a:ext cx="94167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35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AG</a:t>
              </a:r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48AAE591-E910-D726-5416-B2F1D8B20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7989" y="3995043"/>
              <a:ext cx="0" cy="4019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5437691E-D83B-1C4D-05FA-F7C370B81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656" y="3098019"/>
              <a:ext cx="4063" cy="40243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20710385-D5FF-925C-F75E-5F88786EAFEE}"/>
                </a:ext>
              </a:extLst>
            </p:cNvPr>
            <p:cNvSpPr txBox="1"/>
            <p:nvPr/>
          </p:nvSpPr>
          <p:spPr>
            <a:xfrm>
              <a:off x="239594" y="2631414"/>
              <a:ext cx="133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70AD47"/>
                  </a:solidFill>
                  <a:latin typeface="Arial"/>
                  <a:cs typeface="Arial"/>
                  <a:sym typeface="Arial"/>
                </a:rPr>
                <a:t>After-work</a:t>
              </a:r>
            </a:p>
          </p:txBody>
        </p: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BD98D11E-403C-BC9B-67F2-B0012CD26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613" y="3098019"/>
              <a:ext cx="4063" cy="40243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71F359B-5FBC-82B4-04CA-90900113C853}"/>
                </a:ext>
              </a:extLst>
            </p:cNvPr>
            <p:cNvSpPr txBox="1"/>
            <p:nvPr/>
          </p:nvSpPr>
          <p:spPr>
            <a:xfrm>
              <a:off x="1308270" y="2635524"/>
              <a:ext cx="133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70AD47"/>
                  </a:solidFill>
                  <a:latin typeface="Arial"/>
                  <a:cs typeface="Arial"/>
                  <a:sym typeface="Arial"/>
                </a:rPr>
                <a:t>After-work</a:t>
              </a:r>
            </a:p>
          </p:txBody>
        </p: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953FB27A-1ED1-73B5-069E-D2D9C81FCF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5008" y="3098019"/>
              <a:ext cx="4063" cy="40243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C342CFFD-66F3-B68C-F7B1-738D589647C7}"/>
                </a:ext>
              </a:extLst>
            </p:cNvPr>
            <p:cNvSpPr txBox="1"/>
            <p:nvPr/>
          </p:nvSpPr>
          <p:spPr>
            <a:xfrm>
              <a:off x="2871854" y="2652458"/>
              <a:ext cx="133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70AD47"/>
                  </a:solidFill>
                  <a:latin typeface="Arial"/>
                  <a:cs typeface="Arial"/>
                  <a:sym typeface="Arial"/>
                </a:rPr>
                <a:t>After-work</a:t>
              </a: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33377A05-001D-6C2B-6E55-D5B812EB4B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3403" y="3098019"/>
              <a:ext cx="4063" cy="40243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0BE28FA8-3520-6AAD-5139-303DC2D9E5ED}"/>
                </a:ext>
              </a:extLst>
            </p:cNvPr>
            <p:cNvSpPr txBox="1"/>
            <p:nvPr/>
          </p:nvSpPr>
          <p:spPr>
            <a:xfrm>
              <a:off x="4012326" y="2652458"/>
              <a:ext cx="133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70AD47"/>
                  </a:solidFill>
                  <a:latin typeface="Arial"/>
                  <a:cs typeface="Arial"/>
                  <a:sym typeface="Arial"/>
                </a:rPr>
                <a:t>After-work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AE6F600-8A0A-DA15-04EC-312DE5EE323F}"/>
                </a:ext>
              </a:extLst>
            </p:cNvPr>
            <p:cNvSpPr txBox="1"/>
            <p:nvPr/>
          </p:nvSpPr>
          <p:spPr>
            <a:xfrm>
              <a:off x="1053210" y="4891064"/>
              <a:ext cx="133520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b="1" kern="0" dirty="0">
                  <a:solidFill>
                    <a:srgbClr val="ED7D3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Repas de Noël</a:t>
              </a:r>
            </a:p>
          </p:txBody>
        </p: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EDC2D5DE-231F-250C-55E6-513B42368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0813" y="4071893"/>
              <a:ext cx="0" cy="78798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828A36F6-D8C8-CA99-C712-5EA8E44BB744}"/>
                </a:ext>
              </a:extLst>
            </p:cNvPr>
            <p:cNvSpPr txBox="1"/>
            <p:nvPr/>
          </p:nvSpPr>
          <p:spPr>
            <a:xfrm>
              <a:off x="2174675" y="4911051"/>
              <a:ext cx="133520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b="1" kern="0" dirty="0">
                  <a:solidFill>
                    <a:srgbClr val="ED7D3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Galette des rois </a:t>
              </a:r>
            </a:p>
          </p:txBody>
        </p: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B04AF8C3-FD16-8167-A363-8F93A499BB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4022" y="4037731"/>
              <a:ext cx="0" cy="78798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441637F6-3E1F-666A-BB3A-E97FB681D7A0}"/>
                </a:ext>
              </a:extLst>
            </p:cNvPr>
            <p:cNvSpPr txBox="1"/>
            <p:nvPr/>
          </p:nvSpPr>
          <p:spPr>
            <a:xfrm>
              <a:off x="4813933" y="4932830"/>
              <a:ext cx="133520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b="1" kern="0" dirty="0">
                  <a:solidFill>
                    <a:srgbClr val="ED7D3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Pâques Culture</a:t>
              </a:r>
            </a:p>
          </p:txBody>
        </p: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C46971C9-3058-8947-A3AD-3E08DF3A87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8153" y="4046208"/>
              <a:ext cx="0" cy="78798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76E18E0D-6267-A33E-3FAA-5C5E7748B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4079" y="3075060"/>
              <a:ext cx="4063" cy="40243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3617B97F-1324-7C76-0D91-C04F5471928C}"/>
                </a:ext>
              </a:extLst>
            </p:cNvPr>
            <p:cNvSpPr txBox="1"/>
            <p:nvPr/>
          </p:nvSpPr>
          <p:spPr>
            <a:xfrm>
              <a:off x="5820401" y="2629499"/>
              <a:ext cx="133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kern="0" dirty="0">
                  <a:solidFill>
                    <a:srgbClr val="70AD47"/>
                  </a:solidFill>
                  <a:latin typeface="Arial"/>
                  <a:cs typeface="Arial"/>
                  <a:sym typeface="Arial"/>
                </a:rPr>
                <a:t>After-work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DAD31E92-6964-8678-B639-A87947FD8476}"/>
                </a:ext>
              </a:extLst>
            </p:cNvPr>
            <p:cNvSpPr txBox="1"/>
            <p:nvPr/>
          </p:nvSpPr>
          <p:spPr>
            <a:xfrm>
              <a:off x="6669396" y="4859879"/>
              <a:ext cx="13352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b="1" kern="0" dirty="0">
                  <a:solidFill>
                    <a:srgbClr val="ED7D3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Gala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fr-FR" sz="1200" b="1" kern="0" dirty="0">
                <a:solidFill>
                  <a:srgbClr val="ED7D31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b="1" kern="0" dirty="0">
                  <a:solidFill>
                    <a:srgbClr val="ED7D3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&amp;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b="1" kern="0" dirty="0">
                  <a:solidFill>
                    <a:srgbClr val="ED7D3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JEDI</a:t>
              </a:r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9A09D04F-3A82-CD08-C7D3-78480329E3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6998" y="4029205"/>
              <a:ext cx="0" cy="78798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FD32952B-82F2-6E7B-7DD6-DDDB659F7EB9}"/>
                </a:ext>
              </a:extLst>
            </p:cNvPr>
            <p:cNvSpPr txBox="1"/>
            <p:nvPr/>
          </p:nvSpPr>
          <p:spPr>
            <a:xfrm>
              <a:off x="8616729" y="4825718"/>
              <a:ext cx="133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200" b="1" kern="0" dirty="0">
                  <a:solidFill>
                    <a:srgbClr val="ED7D3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BBQ</a:t>
              </a:r>
            </a:p>
          </p:txBody>
        </p:sp>
        <p:cxnSp>
          <p:nvCxnSpPr>
            <p:cNvPr id="129" name="Connecteur droit avec flèche 128">
              <a:extLst>
                <a:ext uri="{FF2B5EF4-FFF2-40B4-BE49-F238E27FC236}">
                  <a16:creationId xmlns:a16="http://schemas.microsoft.com/office/drawing/2014/main" id="{201C97F9-2E11-0FF5-94D5-7EA425BF7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4332" y="3995043"/>
              <a:ext cx="0" cy="78798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>
              <a:extLst>
                <a:ext uri="{FF2B5EF4-FFF2-40B4-BE49-F238E27FC236}">
                  <a16:creationId xmlns:a16="http://schemas.microsoft.com/office/drawing/2014/main" id="{5408EDCC-1709-FDD0-A0DA-7F62A6C18D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0941" y="4071035"/>
              <a:ext cx="4063" cy="402436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91659B04-4939-24E5-03A2-9545353A5312}"/>
                </a:ext>
              </a:extLst>
            </p:cNvPr>
            <p:cNvSpPr txBox="1"/>
            <p:nvPr/>
          </p:nvSpPr>
          <p:spPr>
            <a:xfrm>
              <a:off x="2953338" y="4490547"/>
              <a:ext cx="133520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050" kern="0" dirty="0">
                  <a:solidFill>
                    <a:srgbClr val="A5A5A5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Bubble foot</a:t>
              </a:r>
            </a:p>
          </p:txBody>
        </p:sp>
        <p:cxnSp>
          <p:nvCxnSpPr>
            <p:cNvPr id="132" name="Connecteur droit avec flèche 131">
              <a:extLst>
                <a:ext uri="{FF2B5EF4-FFF2-40B4-BE49-F238E27FC236}">
                  <a16:creationId xmlns:a16="http://schemas.microsoft.com/office/drawing/2014/main" id="{9CF57D15-BF43-638C-5AC3-FDBE994E9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7649" y="4087567"/>
              <a:ext cx="4063" cy="402436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A0425AF7-21CF-2411-30D7-E2A41C605A7E}"/>
                </a:ext>
              </a:extLst>
            </p:cNvPr>
            <p:cNvSpPr txBox="1"/>
            <p:nvPr/>
          </p:nvSpPr>
          <p:spPr>
            <a:xfrm>
              <a:off x="5037403" y="4517940"/>
              <a:ext cx="133520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050" kern="0" dirty="0">
                  <a:solidFill>
                    <a:srgbClr val="A5A5A5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Escape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050" kern="0" dirty="0">
                  <a:solidFill>
                    <a:srgbClr val="A5A5A5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Game</a:t>
              </a:r>
            </a:p>
          </p:txBody>
        </p:sp>
        <p:cxnSp>
          <p:nvCxnSpPr>
            <p:cNvPr id="134" name="Connecteur droit avec flèche 133">
              <a:extLst>
                <a:ext uri="{FF2B5EF4-FFF2-40B4-BE49-F238E27FC236}">
                  <a16:creationId xmlns:a16="http://schemas.microsoft.com/office/drawing/2014/main" id="{35FF3604-4190-EDB9-87B7-3D3A668D02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1899" y="4035043"/>
              <a:ext cx="4063" cy="402436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F90CB019-55D1-428A-A8DE-8870CA8B2790}"/>
                </a:ext>
              </a:extLst>
            </p:cNvPr>
            <p:cNvSpPr txBox="1"/>
            <p:nvPr/>
          </p:nvSpPr>
          <p:spPr>
            <a:xfrm>
              <a:off x="4017933" y="4496708"/>
              <a:ext cx="110793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050" kern="0" dirty="0">
                  <a:solidFill>
                    <a:srgbClr val="A5A5A5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Laser Game</a:t>
              </a:r>
            </a:p>
          </p:txBody>
        </p:sp>
        <p:cxnSp>
          <p:nvCxnSpPr>
            <p:cNvPr id="136" name="Connecteur droit avec flèche 135">
              <a:extLst>
                <a:ext uri="{FF2B5EF4-FFF2-40B4-BE49-F238E27FC236}">
                  <a16:creationId xmlns:a16="http://schemas.microsoft.com/office/drawing/2014/main" id="{1E738E44-DE13-2990-9612-42E211A8D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642" y="4071035"/>
              <a:ext cx="4063" cy="402436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id="{62F2CF78-2729-6583-51A8-38135545ABEA}"/>
                </a:ext>
              </a:extLst>
            </p:cNvPr>
            <p:cNvSpPr txBox="1"/>
            <p:nvPr/>
          </p:nvSpPr>
          <p:spPr>
            <a:xfrm>
              <a:off x="6034778" y="4516159"/>
              <a:ext cx="133520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050" kern="0" dirty="0">
                  <a:solidFill>
                    <a:srgbClr val="A5A5A5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Accrobranche</a:t>
              </a:r>
            </a:p>
          </p:txBody>
        </p:sp>
        <p:cxnSp>
          <p:nvCxnSpPr>
            <p:cNvPr id="138" name="Connecteur droit avec flèche 137">
              <a:extLst>
                <a:ext uri="{FF2B5EF4-FFF2-40B4-BE49-F238E27FC236}">
                  <a16:creationId xmlns:a16="http://schemas.microsoft.com/office/drawing/2014/main" id="{FF750728-D89F-720F-4CBB-0ED6BD1E3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6833" y="4028510"/>
              <a:ext cx="4063" cy="402436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D67A9E8D-3E3B-1E56-648B-C30DC90C7137}"/>
                </a:ext>
              </a:extLst>
            </p:cNvPr>
            <p:cNvSpPr txBox="1"/>
            <p:nvPr/>
          </p:nvSpPr>
          <p:spPr>
            <a:xfrm>
              <a:off x="7733969" y="4473634"/>
              <a:ext cx="133520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050" kern="0" dirty="0">
                  <a:solidFill>
                    <a:srgbClr val="A5A5A5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Pique-nique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1050" kern="0" dirty="0">
                  <a:solidFill>
                    <a:srgbClr val="A5A5A5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Wakeboard</a:t>
              </a: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5A3A977B-A548-8BB4-C288-BB0508858E3B}"/>
                </a:ext>
              </a:extLst>
            </p:cNvPr>
            <p:cNvSpPr txBox="1"/>
            <p:nvPr/>
          </p:nvSpPr>
          <p:spPr>
            <a:xfrm>
              <a:off x="7021192" y="5142830"/>
              <a:ext cx="452628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fr-FR" sz="900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15 juin</a:t>
              </a:r>
            </a:p>
          </p:txBody>
        </p:sp>
      </p:grpSp>
      <p:sp>
        <p:nvSpPr>
          <p:cNvPr id="10" name="Google Shape;119;p5">
            <a:extLst>
              <a:ext uri="{FF2B5EF4-FFF2-40B4-BE49-F238E27FC236}">
                <a16:creationId xmlns:a16="http://schemas.microsoft.com/office/drawing/2014/main" id="{6FB659E5-5417-36F4-7B1D-758BEEF7B0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350" y="868475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Clr>
                <a:schemeClr val="accent5"/>
              </a:buClr>
              <a:buSzPts val="3600"/>
            </a:pPr>
            <a:r>
              <a:rPr lang="fr-FR" sz="2700" b="1" dirty="0">
                <a:solidFill>
                  <a:srgbClr val="154E87"/>
                </a:solidFill>
              </a:rPr>
              <a:t>Activités proposées pour l’année 2023 - 2024 </a:t>
            </a:r>
            <a:endParaRPr sz="2700" b="1" dirty="0">
              <a:solidFill>
                <a:srgbClr val="154E87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A4B9CEC-CA78-470A-E318-3E96F29F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Google Shape;94;p2">
            <a:extLst>
              <a:ext uri="{FF2B5EF4-FFF2-40B4-BE49-F238E27FC236}">
                <a16:creationId xmlns:a16="http://schemas.microsoft.com/office/drawing/2014/main" id="{AA43C8A0-E2CD-CB50-9275-9A606A061A62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8A98DB41-A11F-4496-86B2-BE0F64E4E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852B3E35-BA55-B105-FEC3-7E39F36879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981450" y="1686307"/>
            <a:ext cx="5036820" cy="287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0000"/>
          </a:bodyPr>
          <a:lstStyle/>
          <a:p>
            <a:pPr algn="l">
              <a:buClr>
                <a:schemeClr val="accent5"/>
              </a:buClr>
              <a:buSzPct val="100000"/>
            </a:pPr>
            <a:r>
              <a:rPr lang="fr-FR" b="1" dirty="0">
                <a:solidFill>
                  <a:srgbClr val="154E87"/>
                </a:solidFill>
              </a:rPr>
              <a:t>J</a:t>
            </a:r>
            <a:r>
              <a:rPr lang="fr-FR" dirty="0"/>
              <a:t>ournée d’ </a:t>
            </a:r>
            <a:br>
              <a:rPr lang="fr-FR" dirty="0"/>
            </a:br>
            <a:r>
              <a:rPr lang="fr-FR" b="1" dirty="0">
                <a:solidFill>
                  <a:srgbClr val="154E87"/>
                </a:solidFill>
              </a:rPr>
              <a:t>E</a:t>
            </a:r>
            <a:r>
              <a:rPr lang="fr-FR" dirty="0"/>
              <a:t>changes des </a:t>
            </a:r>
            <a:r>
              <a:rPr lang="fr-FR" b="1" dirty="0">
                <a:solidFill>
                  <a:srgbClr val="154E87"/>
                </a:solidFill>
              </a:rPr>
              <a:t>D</a:t>
            </a:r>
            <a:r>
              <a:rPr lang="fr-FR" dirty="0"/>
              <a:t>octorants autour de l’ </a:t>
            </a:r>
            <a:br>
              <a:rPr lang="fr-FR" dirty="0"/>
            </a:br>
            <a:r>
              <a:rPr lang="fr-FR" b="1" dirty="0">
                <a:solidFill>
                  <a:srgbClr val="154E87"/>
                </a:solidFill>
              </a:rPr>
              <a:t>I</a:t>
            </a:r>
            <a:r>
              <a:rPr lang="fr-FR" dirty="0"/>
              <a:t>nterdisciplinarité </a:t>
            </a:r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8FE970-63DA-01A3-FD17-7F1DA255B8E2}"/>
              </a:ext>
            </a:extLst>
          </p:cNvPr>
          <p:cNvSpPr txBox="1"/>
          <p:nvPr/>
        </p:nvSpPr>
        <p:spPr>
          <a:xfrm>
            <a:off x="5685282" y="4906237"/>
            <a:ext cx="30929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100" b="1" kern="0" dirty="0">
                <a:solidFill>
                  <a:srgbClr val="154E87"/>
                </a:solidFill>
                <a:latin typeface="Bahnschrift SemiCondensed" panose="020B0502040204020203" pitchFamily="34" charset="0"/>
                <a:cs typeface="Arial"/>
                <a:sym typeface="Arial"/>
              </a:rPr>
              <a:t>JEDI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A6C109A-E5EF-78E2-6414-C648492749A9}"/>
              </a:ext>
            </a:extLst>
          </p:cNvPr>
          <p:cNvCxnSpPr>
            <a:cxnSpLocks/>
          </p:cNvCxnSpPr>
          <p:nvPr/>
        </p:nvCxnSpPr>
        <p:spPr>
          <a:xfrm>
            <a:off x="5685282" y="4771082"/>
            <a:ext cx="3092958" cy="0"/>
          </a:xfrm>
          <a:prstGeom prst="line">
            <a:avLst/>
          </a:prstGeom>
          <a:ln w="57150">
            <a:solidFill>
              <a:srgbClr val="154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99A267CF-5B5B-9DA5-6920-213027EF0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6" name="Google Shape;101;p24" descr="Une image contenant text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2054B376-6640-7F42-1D5A-AD9FF6D3D081}"/>
              </a:ext>
            </a:extLst>
          </p:cNvPr>
          <p:cNvPicPr preferRelativeResize="0"/>
          <p:nvPr/>
        </p:nvPicPr>
        <p:blipFill rotWithShape="1">
          <a:blip r:embed="rId4"/>
          <a:srcRect l="9814" t="1014" r="40643" b="90275"/>
          <a:stretch/>
        </p:blipFill>
        <p:spPr>
          <a:xfrm>
            <a:off x="864340" y="5102445"/>
            <a:ext cx="2453619" cy="460625"/>
          </a:xfrm>
          <a:prstGeom prst="rect">
            <a:avLst/>
          </a:prstGeom>
          <a:noFill/>
        </p:spPr>
      </p:pic>
      <p:pic>
        <p:nvPicPr>
          <p:cNvPr id="7" name="Google Shape;85;p1">
            <a:extLst>
              <a:ext uri="{FF2B5EF4-FFF2-40B4-BE49-F238E27FC236}">
                <a16:creationId xmlns:a16="http://schemas.microsoft.com/office/drawing/2014/main" id="{23DE6CE8-2675-812B-0CEB-8222F24E8AD2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483879" y="1319516"/>
            <a:ext cx="3214541" cy="3670141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E89B817-E7E9-12C5-2543-ED53462C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78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/>
            <a:r>
              <a:rPr lang="fr-FR" b="0" i="0" u="none" strike="noStrike" dirty="0">
                <a:solidFill>
                  <a:srgbClr val="154E87"/>
                </a:solidFill>
                <a:effectLst/>
                <a:latin typeface="Calibri" panose="020F0502020204030204" pitchFamily="34" charset="0"/>
              </a:rPr>
              <a:t>JEDI - Qu’est-ce que c’est ?</a:t>
            </a:r>
            <a:endParaRPr sz="5400" b="1" dirty="0">
              <a:solidFill>
                <a:srgbClr val="154E87"/>
              </a:solidFill>
            </a:endParaRPr>
          </a:p>
        </p:txBody>
      </p:sp>
      <p:pic>
        <p:nvPicPr>
          <p:cNvPr id="155" name="Google Shape;155;p6" descr="https://lh3.googleusercontent.com/7hZeW8v7ggV4hOl51_A23g9Tn0Zkzjsk7aMIP-RFf80QvRlMPYp-RJ1i5ZlQwhPVQJPkrS1qrIhHYehDPpgffPOLS_aVCpFCAt6n5O4Br4HH1sTxCtgltwzh_SQPamu2G6_hzadVOTKhxx6qOUmAnL9ezFlhlhypjxFBu9YP5sxJAnGTDzXnzRTI9XIu0o0YCSkzfQ"/>
          <p:cNvPicPr preferRelativeResize="0"/>
          <p:nvPr/>
        </p:nvPicPr>
        <p:blipFill rotWithShape="1">
          <a:blip r:embed="rId3">
            <a:alphaModFix/>
          </a:blip>
          <a:srcRect l="10824" t="8538" r="11892" b="29887"/>
          <a:stretch/>
        </p:blipFill>
        <p:spPr>
          <a:xfrm>
            <a:off x="0" y="857250"/>
            <a:ext cx="912081" cy="824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70E374B0-50AC-54F2-BFFA-959DF2D375FA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F955EB91-3EDA-BB51-9C8A-5A1F788AB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43471A6-8512-4427-E237-9EEE55141A37}"/>
              </a:ext>
            </a:extLst>
          </p:cNvPr>
          <p:cNvSpPr txBox="1"/>
          <p:nvPr/>
        </p:nvSpPr>
        <p:spPr>
          <a:xfrm>
            <a:off x="1539285" y="1759885"/>
            <a:ext cx="6335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b="1" kern="0" dirty="0">
                <a:solidFill>
                  <a:srgbClr val="980000"/>
                </a:solidFill>
                <a:latin typeface="Calibri" panose="020F0502020204030204" pitchFamily="34" charset="0"/>
                <a:cs typeface="Arial"/>
                <a:sym typeface="Arial"/>
              </a:rPr>
              <a:t>Université d’été sur 3 journées</a:t>
            </a: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dédiées à la </a:t>
            </a:r>
            <a:r>
              <a:rPr lang="fr-FR" b="1" kern="0" dirty="0">
                <a:solidFill>
                  <a:srgbClr val="980000"/>
                </a:solidFill>
                <a:latin typeface="Calibri" panose="020F0502020204030204" pitchFamily="34" charset="0"/>
                <a:cs typeface="Arial"/>
                <a:sym typeface="Arial"/>
              </a:rPr>
              <a:t>rencontre</a:t>
            </a: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entre </a:t>
            </a:r>
            <a:r>
              <a:rPr lang="fr-FR" b="1" kern="0" dirty="0">
                <a:solidFill>
                  <a:srgbClr val="980000"/>
                </a:solidFill>
                <a:latin typeface="Calibri" panose="020F0502020204030204" pitchFamily="34" charset="0"/>
                <a:cs typeface="Arial"/>
                <a:sym typeface="Arial"/>
              </a:rPr>
              <a:t>doctorants</a:t>
            </a: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de toutes les composantes de l’Université de Limoges</a:t>
            </a:r>
            <a:endParaRPr lang="fr-FR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br>
              <a:rPr lang="fr-FR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fr-FR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7F7DBFA-EBBD-2D18-B61D-4197210698B8}"/>
              </a:ext>
            </a:extLst>
          </p:cNvPr>
          <p:cNvSpPr/>
          <p:nvPr/>
        </p:nvSpPr>
        <p:spPr>
          <a:xfrm>
            <a:off x="884092" y="2867607"/>
            <a:ext cx="3173730" cy="970295"/>
          </a:xfrm>
          <a:prstGeom prst="roundRect">
            <a:avLst/>
          </a:prstGeom>
          <a:solidFill>
            <a:srgbClr val="FCE0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1050" ker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FD612E7-E9F9-358D-CC87-689B35F15046}"/>
              </a:ext>
            </a:extLst>
          </p:cNvPr>
          <p:cNvSpPr txBox="1">
            <a:spLocks/>
          </p:cNvSpPr>
          <p:nvPr/>
        </p:nvSpPr>
        <p:spPr>
          <a:xfrm>
            <a:off x="560242" y="2491609"/>
            <a:ext cx="6233160" cy="324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257175" defTabSz="685800" fontAlgn="auto">
              <a:spcBef>
                <a:spcPts val="750"/>
              </a:spcBef>
              <a:buClr>
                <a:srgbClr val="000000"/>
              </a:buClr>
            </a:pPr>
            <a:r>
              <a:rPr lang="fr-FR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thèmes :</a:t>
            </a:r>
          </a:p>
          <a:p>
            <a:pPr marL="428625" lvl="1" indent="0" defTabSz="685800" fontAlgn="auto">
              <a:spcBef>
                <a:spcPts val="375"/>
              </a:spcBef>
              <a:buClr>
                <a:srgbClr val="000000"/>
              </a:buClr>
              <a:buNone/>
            </a:pPr>
            <a:r>
              <a:rPr lang="fr-FR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Ecologie</a:t>
            </a:r>
            <a:r>
              <a:rPr lang="en-US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innovation et société</a:t>
            </a:r>
          </a:p>
          <a:p>
            <a:pPr marL="428625" lvl="1" indent="0" defTabSz="685800" fontAlgn="auto">
              <a:spcBef>
                <a:spcPts val="375"/>
              </a:spcBef>
              <a:buClr>
                <a:srgbClr val="000000"/>
              </a:buClr>
              <a:buNone/>
            </a:pPr>
            <a:r>
              <a:rPr lang="fr-FR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Précarité et urbanisme</a:t>
            </a:r>
          </a:p>
          <a:p>
            <a:pPr marL="428625" lvl="1" indent="0" defTabSz="685800" fontAlgn="auto">
              <a:spcBef>
                <a:spcPts val="375"/>
              </a:spcBef>
              <a:buClr>
                <a:srgbClr val="000000"/>
              </a:buClr>
              <a:buNone/>
            </a:pPr>
            <a:r>
              <a:rPr lang="fr-FR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Sobriété et innovation</a:t>
            </a:r>
          </a:p>
          <a:p>
            <a:pPr marL="428625" lvl="1" indent="0" defTabSz="685800" fontAlgn="auto">
              <a:spcBef>
                <a:spcPts val="375"/>
              </a:spcBef>
              <a:buClr>
                <a:srgbClr val="000000"/>
              </a:buClr>
              <a:buNone/>
            </a:pPr>
            <a:endParaRPr lang="fr-FR" sz="1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7175" defTabSz="685800" fontAlgn="auto">
              <a:spcBef>
                <a:spcPts val="750"/>
              </a:spcBef>
              <a:buClr>
                <a:srgbClr val="000000"/>
              </a:buClr>
            </a:pPr>
            <a:r>
              <a:rPr lang="fr-FR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Env. 40 participants toutes disciplines confondues</a:t>
            </a:r>
          </a:p>
          <a:p>
            <a:pPr marL="85725" indent="0" defTabSz="685800" fontAlgn="auto">
              <a:spcBef>
                <a:spcPts val="750"/>
              </a:spcBef>
              <a:buClr>
                <a:srgbClr val="000000"/>
              </a:buClr>
              <a:buNone/>
            </a:pPr>
            <a:endParaRPr lang="fr-FR" sz="18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725" indent="0" defTabSz="685800" fontAlgn="auto">
              <a:spcBef>
                <a:spcPts val="750"/>
              </a:spcBef>
              <a:buClr>
                <a:srgbClr val="000000"/>
              </a:buClr>
              <a:buNone/>
            </a:pPr>
            <a:endParaRPr lang="fr-FR" sz="18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7175" defTabSz="685800" fontAlgn="auto">
              <a:spcBef>
                <a:spcPts val="750"/>
              </a:spcBef>
              <a:buClr>
                <a:srgbClr val="000000"/>
              </a:buClr>
            </a:pPr>
            <a:r>
              <a:rPr lang="fr-FR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10</a:t>
            </a:r>
            <a:r>
              <a:rPr lang="fr-FR" sz="18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projets chaque année </a:t>
            </a:r>
          </a:p>
          <a:p>
            <a:pPr marL="685800" lvl="1" indent="-257175" defTabSz="685800" fontAlgn="auto">
              <a:spcBef>
                <a:spcPts val="375"/>
              </a:spcBef>
              <a:buClr>
                <a:srgbClr val="000000"/>
              </a:buClr>
            </a:pPr>
            <a:endParaRPr lang="en-US" sz="1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36A2C10-7E86-9EBA-8BF8-43D0FDEECAFA}"/>
              </a:ext>
            </a:extLst>
          </p:cNvPr>
          <p:cNvSpPr txBox="1"/>
          <p:nvPr/>
        </p:nvSpPr>
        <p:spPr>
          <a:xfrm>
            <a:off x="4381672" y="3236276"/>
            <a:ext cx="4122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5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5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fr-FR" sz="1500" i="1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ème</a:t>
            </a:r>
            <a:r>
              <a:rPr lang="fr-FR" sz="15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édition en préparation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35A9D4-0C62-7A1A-3813-E5690AF37CCA}"/>
              </a:ext>
            </a:extLst>
          </p:cNvPr>
          <p:cNvSpPr txBox="1"/>
          <p:nvPr/>
        </p:nvSpPr>
        <p:spPr>
          <a:xfrm>
            <a:off x="2129962" y="4474794"/>
            <a:ext cx="4122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5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5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 2023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AA5B588-A0B3-4C2A-97BF-78A66F8DE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Google Shape;94;p2">
            <a:extLst>
              <a:ext uri="{FF2B5EF4-FFF2-40B4-BE49-F238E27FC236}">
                <a16:creationId xmlns:a16="http://schemas.microsoft.com/office/drawing/2014/main" id="{CBE668AA-53B8-4921-AA6B-8F464B1CF18A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8B36F7B6-8C7C-9B38-FCEF-43577CECE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>
            <a:extLst>
              <a:ext uri="{FF2B5EF4-FFF2-40B4-BE49-F238E27FC236}">
                <a16:creationId xmlns:a16="http://schemas.microsoft.com/office/drawing/2014/main" id="{18C88EBF-4473-B360-37A2-4114CF5F7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/>
            <a:r>
              <a:rPr lang="fr-FR" b="0" i="0" u="none" strike="noStrike" dirty="0">
                <a:solidFill>
                  <a:srgbClr val="154E87"/>
                </a:solidFill>
                <a:effectLst/>
                <a:latin typeface="Calibri" panose="020F0502020204030204" pitchFamily="34" charset="0"/>
              </a:rPr>
              <a:t>JEDI – Le programme</a:t>
            </a:r>
            <a:endParaRPr sz="5400" b="1" dirty="0">
              <a:solidFill>
                <a:srgbClr val="154E87"/>
              </a:solidFill>
            </a:endParaRPr>
          </a:p>
        </p:txBody>
      </p:sp>
      <p:pic>
        <p:nvPicPr>
          <p:cNvPr id="155" name="Google Shape;155;p6" descr="https://lh3.googleusercontent.com/7hZeW8v7ggV4hOl51_A23g9Tn0Zkzjsk7aMIP-RFf80QvRlMPYp-RJ1i5ZlQwhPVQJPkrS1qrIhHYehDPpgffPOLS_aVCpFCAt6n5O4Br4HH1sTxCtgltwzh_SQPamu2G6_hzadVOTKhxx6qOUmAnL9ezFlhlhypjxFBu9YP5sxJAnGTDzXnzRTI9XIu0o0YCSkzfQ">
            <a:extLst>
              <a:ext uri="{FF2B5EF4-FFF2-40B4-BE49-F238E27FC236}">
                <a16:creationId xmlns:a16="http://schemas.microsoft.com/office/drawing/2014/main" id="{9B1BA7AA-E82C-83DE-2DA4-85351B1BD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824" t="8538" r="11892" b="29887"/>
          <a:stretch/>
        </p:blipFill>
        <p:spPr>
          <a:xfrm>
            <a:off x="0" y="857250"/>
            <a:ext cx="912081" cy="824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4EB15882-56FA-13A9-D67F-48D33491B103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ED623197-6195-B7D5-6319-B39458717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5CE955-908D-1F58-F661-C8036D7E9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96" y="2481871"/>
            <a:ext cx="7619257" cy="30110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0519D0-91C6-1A03-F4FE-B13F2024E128}"/>
              </a:ext>
            </a:extLst>
          </p:cNvPr>
          <p:cNvSpPr txBox="1"/>
          <p:nvPr/>
        </p:nvSpPr>
        <p:spPr>
          <a:xfrm>
            <a:off x="4122420" y="1991661"/>
            <a:ext cx="1531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100" b="1" u="sng" kern="0" dirty="0">
                <a:solidFill>
                  <a:srgbClr val="154E87"/>
                </a:solidFill>
                <a:latin typeface="Arial"/>
                <a:cs typeface="Arial"/>
                <a:sym typeface="Arial"/>
              </a:rPr>
              <a:t>Jour 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8FE63F-1B8A-4005-BF79-AE33A888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oogle Shape;94;p2">
            <a:extLst>
              <a:ext uri="{FF2B5EF4-FFF2-40B4-BE49-F238E27FC236}">
                <a16:creationId xmlns:a16="http://schemas.microsoft.com/office/drawing/2014/main" id="{9FA18EC0-548D-FDE1-53E4-8E0B4EC3E188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51498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EB5F84A1-B5E8-3121-C48B-7261FF8B7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>
            <a:extLst>
              <a:ext uri="{FF2B5EF4-FFF2-40B4-BE49-F238E27FC236}">
                <a16:creationId xmlns:a16="http://schemas.microsoft.com/office/drawing/2014/main" id="{C2802863-1E61-AFB2-5284-1AE7F1B033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/>
            <a:r>
              <a:rPr lang="fr-FR" b="0" i="0" u="none" strike="noStrike" dirty="0">
                <a:solidFill>
                  <a:srgbClr val="154E87"/>
                </a:solidFill>
                <a:effectLst/>
                <a:latin typeface="Calibri" panose="020F0502020204030204" pitchFamily="34" charset="0"/>
              </a:rPr>
              <a:t>JEDI – Le programme</a:t>
            </a:r>
            <a:endParaRPr sz="5400" b="1" dirty="0">
              <a:solidFill>
                <a:srgbClr val="154E87"/>
              </a:solidFill>
            </a:endParaRPr>
          </a:p>
        </p:txBody>
      </p:sp>
      <p:pic>
        <p:nvPicPr>
          <p:cNvPr id="155" name="Google Shape;155;p6" descr="https://lh3.googleusercontent.com/7hZeW8v7ggV4hOl51_A23g9Tn0Zkzjsk7aMIP-RFf80QvRlMPYp-RJ1i5ZlQwhPVQJPkrS1qrIhHYehDPpgffPOLS_aVCpFCAt6n5O4Br4HH1sTxCtgltwzh_SQPamu2G6_hzadVOTKhxx6qOUmAnL9ezFlhlhypjxFBu9YP5sxJAnGTDzXnzRTI9XIu0o0YCSkzfQ">
            <a:extLst>
              <a:ext uri="{FF2B5EF4-FFF2-40B4-BE49-F238E27FC236}">
                <a16:creationId xmlns:a16="http://schemas.microsoft.com/office/drawing/2014/main" id="{BD07D5AA-0227-7421-BF2F-5E82A19AE3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824" t="8538" r="11892" b="29887"/>
          <a:stretch/>
        </p:blipFill>
        <p:spPr>
          <a:xfrm>
            <a:off x="0" y="857250"/>
            <a:ext cx="912081" cy="824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9EC2345D-C79F-DC6E-1F68-F83A6BF9D9E0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B49661BE-3C14-F5EF-51DC-172BE578C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F2C097-116A-F659-7AFE-08CDBA17F3A7}"/>
              </a:ext>
            </a:extLst>
          </p:cNvPr>
          <p:cNvSpPr txBox="1"/>
          <p:nvPr/>
        </p:nvSpPr>
        <p:spPr>
          <a:xfrm>
            <a:off x="4122420" y="1991661"/>
            <a:ext cx="1531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100" b="1" u="sng" kern="0" dirty="0">
                <a:solidFill>
                  <a:srgbClr val="154E87"/>
                </a:solidFill>
                <a:latin typeface="Arial"/>
                <a:cs typeface="Arial"/>
                <a:sym typeface="Arial"/>
              </a:rPr>
              <a:t>Jour 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B6496B-4FEA-FDEF-C6CB-96B225260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94" y="2456391"/>
            <a:ext cx="7147261" cy="314454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997E19-F781-1087-5807-AC5F0C3C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oogle Shape;94;p2">
            <a:extLst>
              <a:ext uri="{FF2B5EF4-FFF2-40B4-BE49-F238E27FC236}">
                <a16:creationId xmlns:a16="http://schemas.microsoft.com/office/drawing/2014/main" id="{455CB32B-06D0-6B08-31D1-1A7E9DC45491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83003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52CF7823-5B25-6A0E-D894-FF235AA11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>
            <a:extLst>
              <a:ext uri="{FF2B5EF4-FFF2-40B4-BE49-F238E27FC236}">
                <a16:creationId xmlns:a16="http://schemas.microsoft.com/office/drawing/2014/main" id="{597B3A6E-AD19-C237-964A-E4250722C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/>
            <a:r>
              <a:rPr lang="fr-FR" b="0" i="0" u="none" strike="noStrike" dirty="0">
                <a:solidFill>
                  <a:srgbClr val="154E87"/>
                </a:solidFill>
                <a:effectLst/>
                <a:latin typeface="Calibri" panose="020F0502020204030204" pitchFamily="34" charset="0"/>
              </a:rPr>
              <a:t>JEDI – Le programme</a:t>
            </a:r>
            <a:endParaRPr sz="5400" b="1" dirty="0">
              <a:solidFill>
                <a:srgbClr val="154E87"/>
              </a:solidFill>
            </a:endParaRPr>
          </a:p>
        </p:txBody>
      </p:sp>
      <p:pic>
        <p:nvPicPr>
          <p:cNvPr id="155" name="Google Shape;155;p6" descr="https://lh3.googleusercontent.com/7hZeW8v7ggV4hOl51_A23g9Tn0Zkzjsk7aMIP-RFf80QvRlMPYp-RJ1i5ZlQwhPVQJPkrS1qrIhHYehDPpgffPOLS_aVCpFCAt6n5O4Br4HH1sTxCtgltwzh_SQPamu2G6_hzadVOTKhxx6qOUmAnL9ezFlhlhypjxFBu9YP5sxJAnGTDzXnzRTI9XIu0o0YCSkzfQ">
            <a:extLst>
              <a:ext uri="{FF2B5EF4-FFF2-40B4-BE49-F238E27FC236}">
                <a16:creationId xmlns:a16="http://schemas.microsoft.com/office/drawing/2014/main" id="{1E230FF6-B33E-E01F-C8D3-195942F5BE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824" t="8538" r="11892" b="29887"/>
          <a:stretch/>
        </p:blipFill>
        <p:spPr>
          <a:xfrm>
            <a:off x="0" y="857250"/>
            <a:ext cx="912081" cy="824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FB322104-1EB3-CB3E-3CB9-AC7E8D8A626D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3A4C124B-2E85-D0FA-938B-07567B3C8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3989D3-69E8-39D3-FE6B-422121C0CCE3}"/>
              </a:ext>
            </a:extLst>
          </p:cNvPr>
          <p:cNvSpPr txBox="1"/>
          <p:nvPr/>
        </p:nvSpPr>
        <p:spPr>
          <a:xfrm>
            <a:off x="4122420" y="1991661"/>
            <a:ext cx="1531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100" b="1" u="sng" kern="0" dirty="0">
                <a:solidFill>
                  <a:srgbClr val="154E87"/>
                </a:solidFill>
                <a:latin typeface="Arial"/>
                <a:cs typeface="Arial"/>
                <a:sym typeface="Arial"/>
              </a:rPr>
              <a:t>Jour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116EAD-0C6F-5B43-4139-CD1883DA0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21" y="2531068"/>
            <a:ext cx="6916406" cy="299519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A6E95E3-A303-7AD6-2B7B-9326BF74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oogle Shape;94;p2">
            <a:extLst>
              <a:ext uri="{FF2B5EF4-FFF2-40B4-BE49-F238E27FC236}">
                <a16:creationId xmlns:a16="http://schemas.microsoft.com/office/drawing/2014/main" id="{218D8D19-259E-176A-E358-DD44EA594984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49382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A55216AA-EA48-E0F1-C50F-13A500E01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>
            <a:extLst>
              <a:ext uri="{FF2B5EF4-FFF2-40B4-BE49-F238E27FC236}">
                <a16:creationId xmlns:a16="http://schemas.microsoft.com/office/drawing/2014/main" id="{3FA1F19A-7BFF-0BD8-9D00-451B7248C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/>
            <a:r>
              <a:rPr lang="fr-FR" b="0" i="0" u="none" strike="noStrike" dirty="0">
                <a:solidFill>
                  <a:srgbClr val="154E87"/>
                </a:solidFill>
                <a:effectLst/>
                <a:latin typeface="Calibri" panose="020F0502020204030204" pitchFamily="34" charset="0"/>
              </a:rPr>
              <a:t>JEDI</a:t>
            </a:r>
            <a:endParaRPr sz="5400" b="1" dirty="0">
              <a:solidFill>
                <a:srgbClr val="154E87"/>
              </a:solidFill>
            </a:endParaRPr>
          </a:p>
        </p:txBody>
      </p:sp>
      <p:pic>
        <p:nvPicPr>
          <p:cNvPr id="155" name="Google Shape;155;p6" descr="https://lh3.googleusercontent.com/7hZeW8v7ggV4hOl51_A23g9Tn0Zkzjsk7aMIP-RFf80QvRlMPYp-RJ1i5ZlQwhPVQJPkrS1qrIhHYehDPpgffPOLS_aVCpFCAt6n5O4Br4HH1sTxCtgltwzh_SQPamu2G6_hzadVOTKhxx6qOUmAnL9ezFlhlhypjxFBu9YP5sxJAnGTDzXnzRTI9XIu0o0YCSkzfQ">
            <a:extLst>
              <a:ext uri="{FF2B5EF4-FFF2-40B4-BE49-F238E27FC236}">
                <a16:creationId xmlns:a16="http://schemas.microsoft.com/office/drawing/2014/main" id="{29BEEB00-269C-EC3F-83D0-08C37271A0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824" t="8538" r="11892" b="29887"/>
          <a:stretch/>
        </p:blipFill>
        <p:spPr>
          <a:xfrm>
            <a:off x="0" y="857250"/>
            <a:ext cx="912081" cy="824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F84FADB3-9665-BFCD-82EF-A314268970D1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266C8E3D-6BF0-1CA4-DA3B-EFE5BD999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B516BB-935F-5AD1-E5B4-260231D2E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07" y="1844328"/>
            <a:ext cx="7814801" cy="358972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AC1201-1B22-091F-2936-8630BEE8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oogle Shape;94;p2">
            <a:extLst>
              <a:ext uri="{FF2B5EF4-FFF2-40B4-BE49-F238E27FC236}">
                <a16:creationId xmlns:a16="http://schemas.microsoft.com/office/drawing/2014/main" id="{EF7CDAF1-6609-8AE4-6AB0-A2B43DE1850A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36332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3A54BFF9-6F18-3EBA-9E5B-D6847CA5D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>
            <a:extLst>
              <a:ext uri="{FF2B5EF4-FFF2-40B4-BE49-F238E27FC236}">
                <a16:creationId xmlns:a16="http://schemas.microsoft.com/office/drawing/2014/main" id="{25F66DD8-96FD-1224-BE10-C44535BB3D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350" y="950119"/>
            <a:ext cx="88963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/>
            <a:r>
              <a:rPr lang="fr-FR" b="0" i="0" u="none" strike="noStrike" dirty="0">
                <a:solidFill>
                  <a:srgbClr val="154E87"/>
                </a:solidFill>
                <a:effectLst/>
                <a:latin typeface="Calibri" panose="020F0502020204030204" pitchFamily="34" charset="0"/>
              </a:rPr>
              <a:t>JEDI</a:t>
            </a:r>
            <a:endParaRPr sz="5400" b="1" dirty="0">
              <a:solidFill>
                <a:srgbClr val="154E87"/>
              </a:solidFill>
            </a:endParaRPr>
          </a:p>
        </p:txBody>
      </p:sp>
      <p:pic>
        <p:nvPicPr>
          <p:cNvPr id="155" name="Google Shape;155;p6" descr="https://lh3.googleusercontent.com/7hZeW8v7ggV4hOl51_A23g9Tn0Zkzjsk7aMIP-RFf80QvRlMPYp-RJ1i5ZlQwhPVQJPkrS1qrIhHYehDPpgffPOLS_aVCpFCAt6n5O4Br4HH1sTxCtgltwzh_SQPamu2G6_hzadVOTKhxx6qOUmAnL9ezFlhlhypjxFBu9YP5sxJAnGTDzXnzRTI9XIu0o0YCSkzfQ">
            <a:extLst>
              <a:ext uri="{FF2B5EF4-FFF2-40B4-BE49-F238E27FC236}">
                <a16:creationId xmlns:a16="http://schemas.microsoft.com/office/drawing/2014/main" id="{5D5C1233-8B05-BD28-089B-1888495FA9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824" t="8538" r="11892" b="29887"/>
          <a:stretch/>
        </p:blipFill>
        <p:spPr>
          <a:xfrm>
            <a:off x="0" y="857250"/>
            <a:ext cx="912081" cy="824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ADBB61CF-610A-61CC-F5BF-C2E3B483AD59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1C227F0B-22F9-C60C-2670-962267368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2CE6AF-EDE4-0081-79E4-8DC17EAE0AA7}"/>
              </a:ext>
            </a:extLst>
          </p:cNvPr>
          <p:cNvSpPr txBox="1"/>
          <p:nvPr/>
        </p:nvSpPr>
        <p:spPr>
          <a:xfrm>
            <a:off x="354268" y="2044637"/>
            <a:ext cx="78944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 defTabSz="685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Evénement regroupant tous les secteurs des doctorants de l’Université de Limoges → rencontres, réseau, partage de connaissances</a:t>
            </a:r>
          </a:p>
          <a:p>
            <a:pPr algn="just" defTabSz="685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pPr marL="257175" indent="-257175" algn="just" defTabSz="685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Culture générale et scientifique mise en avant et découverte des différents secteurs de recherche de Limoges</a:t>
            </a:r>
          </a:p>
          <a:p>
            <a:pPr algn="just" defTabSz="685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pPr marL="257175" indent="-257175" algn="just" defTabSz="685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Mise en valeur de l’importance de l’interdisciplinarité et du travail de groupe</a:t>
            </a:r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37C21537-BB71-683D-887A-D6D36291F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44800" r="23688" b="30000"/>
          <a:stretch/>
        </p:blipFill>
        <p:spPr bwMode="auto">
          <a:xfrm>
            <a:off x="2380169" y="4238615"/>
            <a:ext cx="4920615" cy="12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EBF72F-F5BC-4209-01D0-7C893BD9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oogle Shape;94;p2">
            <a:extLst>
              <a:ext uri="{FF2B5EF4-FFF2-40B4-BE49-F238E27FC236}">
                <a16:creationId xmlns:a16="http://schemas.microsoft.com/office/drawing/2014/main" id="{9E932C6E-E965-594C-3F36-B8EEEAF3EC2D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58784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09BA058-F58A-4963-985C-98ED5EE503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528" y="2083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INSTITUTIONNEL : </a:t>
            </a:r>
            <a:r>
              <a:rPr lang="fr-FR" sz="2200" b="1" dirty="0">
                <a:solidFill>
                  <a:schemeClr val="bg1"/>
                </a:solidFill>
              </a:rPr>
              <a:t>Approbation du CR du Conseil du 18-10-23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7F5DDD-0D00-4460-8709-EB3ECF8163A8}"/>
              </a:ext>
            </a:extLst>
          </p:cNvPr>
          <p:cNvSpPr/>
          <p:nvPr/>
        </p:nvSpPr>
        <p:spPr>
          <a:xfrm>
            <a:off x="611560" y="1628800"/>
            <a:ext cx="82089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- CR du Conseil du </a:t>
            </a:r>
            <a:r>
              <a:rPr lang="fr-FR" sz="2400" dirty="0">
                <a:hlinkClick r:id="rId3"/>
              </a:rPr>
              <a:t>18 octobre 2023</a:t>
            </a:r>
            <a:endParaRPr lang="fr-FR" dirty="0"/>
          </a:p>
          <a:p>
            <a:endParaRPr lang="fr-FR" dirty="0"/>
          </a:p>
          <a:p>
            <a:pPr algn="ctr"/>
            <a:endParaRPr lang="fr-FR" b="1" dirty="0"/>
          </a:p>
          <a:p>
            <a:pPr algn="ctr"/>
            <a:r>
              <a:rPr lang="fr-FR" sz="3200" b="1" dirty="0"/>
              <a:t>VOTE</a:t>
            </a: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66BE2C5C-744E-4634-A9CD-B4E9AC2F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r>
              <a:rPr lang="fr-FR" altLang="fr-FR" dirty="0"/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39947011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ced526566_0_0"/>
          <p:cNvSpPr txBox="1">
            <a:spLocks noGrp="1"/>
          </p:cNvSpPr>
          <p:nvPr>
            <p:ph type="title"/>
          </p:nvPr>
        </p:nvSpPr>
        <p:spPr>
          <a:xfrm>
            <a:off x="123871" y="1089723"/>
            <a:ext cx="889627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Clr>
                <a:schemeClr val="accent5"/>
              </a:buClr>
              <a:buSzPts val="3600"/>
            </a:pPr>
            <a:r>
              <a:rPr lang="fr-FR" sz="3450" b="1">
                <a:solidFill>
                  <a:schemeClr val="accent5"/>
                </a:solidFill>
              </a:rPr>
              <a:t>Merci de votre attention </a:t>
            </a:r>
            <a:endParaRPr sz="3450" b="1">
              <a:solidFill>
                <a:schemeClr val="accent5"/>
              </a:solidFill>
            </a:endParaRPr>
          </a:p>
        </p:txBody>
      </p:sp>
      <p:pic>
        <p:nvPicPr>
          <p:cNvPr id="262" name="Google Shape;262;g16ced52656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645" y="2298988"/>
            <a:ext cx="3241178" cy="21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040BD73B-7A5D-D0E5-C148-1D6C7A10BE85}"/>
              </a:ext>
            </a:extLst>
          </p:cNvPr>
          <p:cNvSpPr txBox="1"/>
          <p:nvPr/>
        </p:nvSpPr>
        <p:spPr>
          <a:xfrm>
            <a:off x="5039394" y="5673252"/>
            <a:ext cx="4008478" cy="3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</a:pP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ssociation des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octorants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luridisciplinaires de </a:t>
            </a:r>
            <a:r>
              <a:rPr lang="fr-FR" sz="1200" b="1" kern="0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Lim</a:t>
            </a:r>
            <a:r>
              <a:rPr lang="fr-F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oges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Google Shape;94;p2">
            <a:extLst>
              <a:ext uri="{FF2B5EF4-FFF2-40B4-BE49-F238E27FC236}">
                <a16:creationId xmlns:a16="http://schemas.microsoft.com/office/drawing/2014/main" id="{3BC1C639-9F3D-1E16-5CC0-6CD41380D131}"/>
              </a:ext>
            </a:extLst>
          </p:cNvPr>
          <p:cNvCxnSpPr>
            <a:cxnSpLocks/>
          </p:cNvCxnSpPr>
          <p:nvPr/>
        </p:nvCxnSpPr>
        <p:spPr>
          <a:xfrm>
            <a:off x="1111469" y="5858988"/>
            <a:ext cx="3940641" cy="0"/>
          </a:xfrm>
          <a:prstGeom prst="straightConnector1">
            <a:avLst/>
          </a:prstGeom>
          <a:noFill/>
          <a:ln w="9525" cap="flat" cmpd="sng">
            <a:solidFill>
              <a:srgbClr val="2F5496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4" name="Image 3" descr="Une image contenant cercle, Graphique, art, conception&#10;&#10;Description générée automatiquement">
            <a:extLst>
              <a:ext uri="{FF2B5EF4-FFF2-40B4-BE49-F238E27FC236}">
                <a16:creationId xmlns:a16="http://schemas.microsoft.com/office/drawing/2014/main" id="{0E7848A1-F971-92F5-3DB8-70986524F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95" y="754406"/>
            <a:ext cx="799177" cy="11302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95D88C-55A1-C6ED-D48D-A6CF6D03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00" y="4940890"/>
            <a:ext cx="459486" cy="45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agram Logo - Vecteurs et PSD gratuits à télécharger">
            <a:extLst>
              <a:ext uri="{FF2B5EF4-FFF2-40B4-BE49-F238E27FC236}">
                <a16:creationId xmlns:a16="http://schemas.microsoft.com/office/drawing/2014/main" id="{4E02FA5F-A8FE-510A-F2F9-63EAD4CF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92" y="4792601"/>
            <a:ext cx="694728" cy="69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855512-2512-B7CF-47FC-C9B4AB3A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4" y="4884448"/>
            <a:ext cx="470916" cy="47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9D2F6A-C936-7E13-3497-1D4BD826B021}"/>
              </a:ext>
            </a:extLst>
          </p:cNvPr>
          <p:cNvSpPr txBox="1"/>
          <p:nvPr/>
        </p:nvSpPr>
        <p:spPr>
          <a:xfrm>
            <a:off x="7013531" y="5032134"/>
            <a:ext cx="4570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adp.limoges@gmail.com</a:t>
            </a:r>
            <a:endParaRPr lang="fr-FR"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D1E55D-4DB5-A5B7-EDB1-39F35BF6FD81}"/>
              </a:ext>
            </a:extLst>
          </p:cNvPr>
          <p:cNvSpPr txBox="1"/>
          <p:nvPr/>
        </p:nvSpPr>
        <p:spPr>
          <a:xfrm>
            <a:off x="712090" y="5001497"/>
            <a:ext cx="944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350" b="1" kern="0" dirty="0">
                <a:solidFill>
                  <a:srgbClr val="157DC3"/>
                </a:solidFill>
                <a:latin typeface="Arial"/>
                <a:cs typeface="Arial"/>
                <a:sym typeface="Arial"/>
              </a:rPr>
              <a:t>ADP Lim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D527F9-9E9F-472A-22BE-07023434BBDA}"/>
              </a:ext>
            </a:extLst>
          </p:cNvPr>
          <p:cNvSpPr txBox="1"/>
          <p:nvPr/>
        </p:nvSpPr>
        <p:spPr>
          <a:xfrm>
            <a:off x="2904364" y="5032133"/>
            <a:ext cx="9444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350" b="1" kern="0" dirty="0">
                <a:solidFill>
                  <a:srgbClr val="FF0397"/>
                </a:solidFill>
                <a:latin typeface="Arial"/>
                <a:cs typeface="Arial"/>
                <a:sym typeface="Arial"/>
              </a:rPr>
              <a:t>@adp.lim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192C73-870E-D565-D8C3-CA23406451C5}"/>
              </a:ext>
            </a:extLst>
          </p:cNvPr>
          <p:cNvSpPr txBox="1"/>
          <p:nvPr/>
        </p:nvSpPr>
        <p:spPr>
          <a:xfrm>
            <a:off x="4934332" y="5024702"/>
            <a:ext cx="944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350" b="1" kern="0" dirty="0">
                <a:solidFill>
                  <a:srgbClr val="157DC3"/>
                </a:solidFill>
                <a:latin typeface="Arial"/>
                <a:cs typeface="Arial"/>
                <a:sym typeface="Arial"/>
              </a:rPr>
              <a:t>ADP Lim</a:t>
            </a:r>
          </a:p>
        </p:txBody>
      </p:sp>
      <p:pic>
        <p:nvPicPr>
          <p:cNvPr id="1034" name="Picture 10" descr="email et courrier icône noir 20009601 PNG">
            <a:extLst>
              <a:ext uri="{FF2B5EF4-FFF2-40B4-BE49-F238E27FC236}">
                <a16:creationId xmlns:a16="http://schemas.microsoft.com/office/drawing/2014/main" id="{7BFF91AD-F128-A576-59A6-11B0E1A4E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1" b="21617"/>
          <a:stretch/>
        </p:blipFill>
        <p:spPr bwMode="auto">
          <a:xfrm>
            <a:off x="6232781" y="4910224"/>
            <a:ext cx="780751" cy="4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B0DBD0-DD56-EAAF-9FE6-20208303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" y="5645088"/>
            <a:ext cx="970565" cy="3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467544" y="2394365"/>
            <a:ext cx="84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POINTS DIVERS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EC1473CF-85B7-400C-9BF4-A45CFF3D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2344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AC5F956-5256-459D-8BD2-00AAF4184A6D}"/>
              </a:ext>
            </a:extLst>
          </p:cNvPr>
          <p:cNvSpPr txBox="1"/>
          <p:nvPr/>
        </p:nvSpPr>
        <p:spPr>
          <a:xfrm>
            <a:off x="609836" y="1052736"/>
            <a:ext cx="79243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Soutenances de thèse</a:t>
            </a:r>
          </a:p>
          <a:p>
            <a:pPr algn="just"/>
            <a:endParaRPr lang="fr-FR" b="1" dirty="0">
              <a:solidFill>
                <a:srgbClr val="C00000"/>
              </a:solidFill>
            </a:endParaRPr>
          </a:p>
          <a:p>
            <a:pPr algn="just"/>
            <a:r>
              <a:rPr lang="fr-FR" b="1" dirty="0"/>
              <a:t>Rappel des étapes et des échéances de pré-soutenance </a:t>
            </a:r>
            <a:endParaRPr lang="fr-FR" dirty="0"/>
          </a:p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F5063AF-4191-433D-84C3-6BA2F4B4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POINTS DIVERS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D8BBE809-9B8C-4083-8A98-5DE3AAFB9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444818"/>
              </p:ext>
            </p:extLst>
          </p:nvPr>
        </p:nvGraphicFramePr>
        <p:xfrm>
          <a:off x="35496" y="2160534"/>
          <a:ext cx="8982744" cy="4660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4FEB762-35D9-4409-9DF8-7FFD8C726AD2}"/>
              </a:ext>
            </a:extLst>
          </p:cNvPr>
          <p:cNvSpPr txBox="1"/>
          <p:nvPr/>
        </p:nvSpPr>
        <p:spPr>
          <a:xfrm>
            <a:off x="360627" y="2392244"/>
            <a:ext cx="127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FF0000"/>
                </a:solidFill>
              </a:rPr>
              <a:t>J – 2 mois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1F2BCD-BDB4-44B3-9FE0-02644E0233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5850" r="22700" b="26900"/>
          <a:stretch/>
        </p:blipFill>
        <p:spPr>
          <a:xfrm>
            <a:off x="-3206" y="2392244"/>
            <a:ext cx="398742" cy="3385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CEBBDF-C24D-4B95-BCE6-0C49D202B0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5850" r="22700" b="26900"/>
          <a:stretch/>
        </p:blipFill>
        <p:spPr>
          <a:xfrm>
            <a:off x="5436096" y="2802414"/>
            <a:ext cx="398742" cy="33855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0D0EC57-DDE1-410A-B274-BF885C5C9C4C}"/>
              </a:ext>
            </a:extLst>
          </p:cNvPr>
          <p:cNvSpPr txBox="1"/>
          <p:nvPr/>
        </p:nvSpPr>
        <p:spPr>
          <a:xfrm>
            <a:off x="5796136" y="2802414"/>
            <a:ext cx="1401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FF0000"/>
                </a:solidFill>
              </a:rPr>
              <a:t>J – 14 jours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86172753-698C-4DFC-AA7B-17E1E8B6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r>
              <a:rPr lang="fr-FR" altLang="fr-FR" dirty="0"/>
              <a:t> CB</a:t>
            </a:r>
          </a:p>
        </p:txBody>
      </p:sp>
    </p:spTree>
    <p:extLst>
      <p:ext uri="{BB962C8B-B14F-4D97-AF65-F5344CB8AC3E}">
        <p14:creationId xmlns:p14="http://schemas.microsoft.com/office/powerpoint/2010/main" val="2827712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AC5F956-5256-459D-8BD2-00AAF4184A6D}"/>
              </a:ext>
            </a:extLst>
          </p:cNvPr>
          <p:cNvSpPr txBox="1"/>
          <p:nvPr/>
        </p:nvSpPr>
        <p:spPr>
          <a:xfrm>
            <a:off x="457200" y="836613"/>
            <a:ext cx="792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2400" b="1" dirty="0">
              <a:solidFill>
                <a:srgbClr val="C00000"/>
              </a:solidFill>
            </a:endParaRPr>
          </a:p>
          <a:p>
            <a:pPr algn="just"/>
            <a:r>
              <a:rPr lang="fr-FR" sz="2400" b="1" dirty="0"/>
              <a:t>Constats  </a:t>
            </a:r>
            <a:endParaRPr lang="fr-FR" sz="24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F5063AF-4191-433D-84C3-6BA2F4B4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POINTS DIVERS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7333549F-EED3-4E00-817F-8B6EC5A2D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200229"/>
              </p:ext>
            </p:extLst>
          </p:nvPr>
        </p:nvGraphicFramePr>
        <p:xfrm>
          <a:off x="571603" y="1759565"/>
          <a:ext cx="8248578" cy="10349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3310">
                  <a:extLst>
                    <a:ext uri="{9D8B030D-6E8A-4147-A177-3AD203B41FA5}">
                      <a16:colId xmlns:a16="http://schemas.microsoft.com/office/drawing/2014/main" val="3539281607"/>
                    </a:ext>
                  </a:extLst>
                </a:gridCol>
                <a:gridCol w="1948699">
                  <a:extLst>
                    <a:ext uri="{9D8B030D-6E8A-4147-A177-3AD203B41FA5}">
                      <a16:colId xmlns:a16="http://schemas.microsoft.com/office/drawing/2014/main" val="4267893447"/>
                    </a:ext>
                  </a:extLst>
                </a:gridCol>
                <a:gridCol w="2241005">
                  <a:extLst>
                    <a:ext uri="{9D8B030D-6E8A-4147-A177-3AD203B41FA5}">
                      <a16:colId xmlns:a16="http://schemas.microsoft.com/office/drawing/2014/main" val="3478033840"/>
                    </a:ext>
                  </a:extLst>
                </a:gridCol>
                <a:gridCol w="1525564">
                  <a:extLst>
                    <a:ext uri="{9D8B030D-6E8A-4147-A177-3AD203B41FA5}">
                      <a16:colId xmlns:a16="http://schemas.microsoft.com/office/drawing/2014/main" val="590478340"/>
                    </a:ext>
                  </a:extLst>
                </a:gridCol>
              </a:tblGrid>
              <a:tr h="5044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rgbClr val="009900"/>
                          </a:solidFill>
                          <a:effectLst/>
                        </a:rPr>
                        <a:t>délai conforme</a:t>
                      </a:r>
                    </a:p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rgbClr val="009900"/>
                          </a:solidFill>
                          <a:effectLst/>
                        </a:rPr>
                        <a:t>J-2 mois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délai toléré</a:t>
                      </a:r>
                    </a:p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J- 6 </a:t>
                      </a:r>
                      <a:r>
                        <a:rPr lang="fr-FR" sz="1800" b="1" u="none" strike="noStrike" dirty="0" err="1">
                          <a:solidFill>
                            <a:schemeClr val="accent6"/>
                          </a:solidFill>
                          <a:effectLst/>
                        </a:rPr>
                        <a:t>sem</a:t>
                      </a:r>
                      <a:endParaRPr lang="fr-FR" sz="1800" b="1" u="none" strike="noStrike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hors délai</a:t>
                      </a:r>
                    </a:p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 6 </a:t>
                      </a:r>
                      <a:r>
                        <a:rPr lang="fr-FR" sz="18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sem</a:t>
                      </a:r>
                      <a:endParaRPr lang="fr-FR" sz="1800" b="1" u="none" strike="noStrik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018089"/>
                  </a:ext>
                </a:extLst>
              </a:tr>
              <a:tr h="478664">
                <a:tc>
                  <a:txBody>
                    <a:bodyPr/>
                    <a:lstStyle/>
                    <a:p>
                      <a:r>
                        <a:rPr lang="fr-FR" dirty="0"/>
                        <a:t>soutenances concernées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453870"/>
                  </a:ext>
                </a:extLst>
              </a:tr>
            </a:tbl>
          </a:graphicData>
        </a:graphic>
      </p:graphicFrame>
      <p:pic>
        <p:nvPicPr>
          <p:cNvPr id="19" name="Picture 2" descr="Check Mark Icon PNG , Verificar ícones, Marcar ícones, Símbolo Imagem PNG e  Vetor Para Download Gratuito | Icon check, Icon design, Icon">
            <a:extLst>
              <a:ext uri="{FF2B5EF4-FFF2-40B4-BE49-F238E27FC236}">
                <a16:creationId xmlns:a16="http://schemas.microsoft.com/office/drawing/2014/main" id="{9993A0AD-256E-40FD-966E-147E086C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13" y="908720"/>
            <a:ext cx="830561" cy="8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oix-Rouge, A Refusé, Non Disponible, Pas Banque D'Images et Photos Libres  De Droits. Image 75147236">
            <a:extLst>
              <a:ext uri="{FF2B5EF4-FFF2-40B4-BE49-F238E27FC236}">
                <a16:creationId xmlns:a16="http://schemas.microsoft.com/office/drawing/2014/main" id="{09E20168-78FA-4845-B907-1085B53B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5293" y="1036300"/>
            <a:ext cx="625077" cy="62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816A107-358D-45DE-B11A-07ED1A9F4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73" y="969697"/>
            <a:ext cx="680443" cy="68044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839BB68-EEE6-461C-A119-987A639EDD2C}"/>
              </a:ext>
            </a:extLst>
          </p:cNvPr>
          <p:cNvSpPr txBox="1"/>
          <p:nvPr/>
        </p:nvSpPr>
        <p:spPr>
          <a:xfrm>
            <a:off x="177787" y="6535200"/>
            <a:ext cx="7924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i="1" dirty="0"/>
              <a:t>Référence : soutenances 2023 </a:t>
            </a:r>
            <a:endParaRPr lang="fr-FR" sz="1400" i="1" dirty="0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200E4D8B-59FA-4185-B30A-6C4931741DB0}"/>
              </a:ext>
            </a:extLst>
          </p:cNvPr>
          <p:cNvCxnSpPr/>
          <p:nvPr/>
        </p:nvCxnSpPr>
        <p:spPr>
          <a:xfrm>
            <a:off x="8102115" y="2704727"/>
            <a:ext cx="0" cy="504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A9D172A-19D6-494B-A888-8B906343CEE7}"/>
              </a:ext>
            </a:extLst>
          </p:cNvPr>
          <p:cNvCxnSpPr/>
          <p:nvPr/>
        </p:nvCxnSpPr>
        <p:spPr>
          <a:xfrm>
            <a:off x="6156176" y="2704727"/>
            <a:ext cx="0" cy="504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FDE0146-A500-4926-A4DE-9D725C6CD65D}"/>
              </a:ext>
            </a:extLst>
          </p:cNvPr>
          <p:cNvCxnSpPr/>
          <p:nvPr/>
        </p:nvCxnSpPr>
        <p:spPr>
          <a:xfrm>
            <a:off x="4067944" y="2704727"/>
            <a:ext cx="0" cy="504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A3EAF4C-11B7-4E03-9504-651F7367CEEA}"/>
              </a:ext>
            </a:extLst>
          </p:cNvPr>
          <p:cNvSpPr txBox="1"/>
          <p:nvPr/>
        </p:nvSpPr>
        <p:spPr>
          <a:xfrm>
            <a:off x="3314085" y="3264942"/>
            <a:ext cx="15077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Dont </a:t>
            </a:r>
            <a:r>
              <a:rPr lang="fr-FR" sz="1600" dirty="0"/>
              <a:t>28% </a:t>
            </a:r>
            <a:r>
              <a:rPr lang="fr-FR" sz="1000" dirty="0"/>
              <a:t>concernées par un retard dans la réception des rapports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38ED7B-5844-41B8-801D-19485C75BE4C}"/>
              </a:ext>
            </a:extLst>
          </p:cNvPr>
          <p:cNvSpPr txBox="1"/>
          <p:nvPr/>
        </p:nvSpPr>
        <p:spPr>
          <a:xfrm>
            <a:off x="5328961" y="3223472"/>
            <a:ext cx="15077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Dont </a:t>
            </a:r>
            <a:r>
              <a:rPr lang="fr-FR" sz="1600" dirty="0"/>
              <a:t>42% </a:t>
            </a:r>
            <a:r>
              <a:rPr lang="fr-FR" sz="1000" dirty="0"/>
              <a:t>concernées par un retard dans la réception des rapports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CB4662-9CDC-47CD-B2EB-CD6F53B12BE1}"/>
              </a:ext>
            </a:extLst>
          </p:cNvPr>
          <p:cNvSpPr txBox="1"/>
          <p:nvPr/>
        </p:nvSpPr>
        <p:spPr>
          <a:xfrm>
            <a:off x="7312464" y="3208783"/>
            <a:ext cx="15077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Dont </a:t>
            </a:r>
            <a:r>
              <a:rPr lang="fr-FR" sz="1600" dirty="0"/>
              <a:t>64% </a:t>
            </a:r>
            <a:r>
              <a:rPr lang="fr-FR" sz="1000" dirty="0"/>
              <a:t>concernées par un retard dans la réception des rapports</a:t>
            </a:r>
          </a:p>
        </p:txBody>
      </p:sp>
      <p:graphicFrame>
        <p:nvGraphicFramePr>
          <p:cNvPr id="25" name="Diagramme 24">
            <a:extLst>
              <a:ext uri="{FF2B5EF4-FFF2-40B4-BE49-F238E27FC236}">
                <a16:creationId xmlns:a16="http://schemas.microsoft.com/office/drawing/2014/main" id="{F4893CB1-E12C-4330-9A4E-B5F0557772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764234"/>
              </p:ext>
            </p:extLst>
          </p:nvPr>
        </p:nvGraphicFramePr>
        <p:xfrm>
          <a:off x="884896" y="3813821"/>
          <a:ext cx="7374207" cy="304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3E4A245A-DACB-4F0E-AED7-28544851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r>
              <a:rPr lang="fr-FR" altLang="fr-FR" dirty="0"/>
              <a:t> CB</a:t>
            </a:r>
          </a:p>
        </p:txBody>
      </p:sp>
    </p:spTree>
    <p:extLst>
      <p:ext uri="{BB962C8B-B14F-4D97-AF65-F5344CB8AC3E}">
        <p14:creationId xmlns:p14="http://schemas.microsoft.com/office/powerpoint/2010/main" val="936036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7B5DA-829A-4F78-A2EA-19FDCBB0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POINTS DIVERS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4998" y="1303405"/>
            <a:ext cx="8280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Convention Individuelle de Formation </a:t>
            </a:r>
          </a:p>
          <a:p>
            <a:endParaRPr lang="fr-FR" b="1" dirty="0"/>
          </a:p>
          <a:p>
            <a:pPr marL="742950" lvl="1" indent="-285750">
              <a:buFontTx/>
              <a:buChar char="-"/>
            </a:pPr>
            <a:r>
              <a:rPr lang="fr-FR" dirty="0"/>
              <a:t>Concerne les doctorants qui s’inscrivent en 1</a:t>
            </a:r>
            <a:r>
              <a:rPr lang="fr-FR" baseline="30000" dirty="0"/>
              <a:t>ère</a:t>
            </a:r>
            <a:r>
              <a:rPr lang="fr-FR" dirty="0"/>
              <a:t> année de thèse à partir de l’année 2023-2024,</a:t>
            </a:r>
          </a:p>
          <a:p>
            <a:pPr lvl="1"/>
            <a:endParaRPr lang="fr-FR" sz="1000" dirty="0"/>
          </a:p>
          <a:p>
            <a:pPr marL="742950" lvl="1" indent="-285750">
              <a:buFontTx/>
              <a:buChar char="-"/>
            </a:pPr>
            <a:r>
              <a:rPr lang="fr-FR" dirty="0"/>
              <a:t>Complétée par le doctorant et validée par la direction de thèse avant d’engager la réinscription en 2</a:t>
            </a:r>
            <a:r>
              <a:rPr lang="fr-FR" baseline="30000" dirty="0"/>
              <a:t>ème</a:t>
            </a:r>
            <a:r>
              <a:rPr lang="fr-FR" dirty="0"/>
              <a:t> année</a:t>
            </a:r>
          </a:p>
          <a:p>
            <a:pPr marL="742950" lvl="1" indent="-285750">
              <a:buFontTx/>
              <a:buChar char="-"/>
            </a:pPr>
            <a:endParaRPr lang="fr-FR" sz="1000" dirty="0"/>
          </a:p>
          <a:p>
            <a:pPr marL="742950" lvl="1" indent="-285750">
              <a:buFontTx/>
              <a:buChar char="-"/>
            </a:pPr>
            <a:r>
              <a:rPr lang="fr-FR" dirty="0"/>
              <a:t>Possibilité pour les membres du CSI de la consulter dans ADUM</a:t>
            </a:r>
          </a:p>
          <a:p>
            <a:pPr marL="742950" lvl="1" indent="-285750">
              <a:buFontTx/>
              <a:buChar char="-"/>
            </a:pPr>
            <a:endParaRPr lang="fr-FR" sz="1000" dirty="0"/>
          </a:p>
          <a:p>
            <a:pPr marL="742950" lvl="1" indent="-285750">
              <a:buFontTx/>
              <a:buChar char="-"/>
            </a:pPr>
            <a:r>
              <a:rPr lang="fr-FR" dirty="0"/>
              <a:t>Nombre de CIF enregistrées à ce jour : 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/>
              <a:t>13 en cours de saisie par les doctorants </a:t>
            </a:r>
          </a:p>
          <a:p>
            <a:pPr lvl="2"/>
            <a:r>
              <a:rPr lang="fr-FR" dirty="0"/>
              <a:t>	(4 GIO/ 5 SI/ 2 BCS/ 2 LSHS) 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/>
              <a:t>1 en examen (ED GIO)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dirty="0"/>
              <a:t>14 finalisées (8 SI/ 3LSHS/ 1 GIO/ 2 BCS) soit environ 11% </a:t>
            </a:r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lvl="2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302953-A01D-4DD9-BE28-BDF4C0AEF715}"/>
              </a:ext>
            </a:extLst>
          </p:cNvPr>
          <p:cNvSpPr txBox="1"/>
          <p:nvPr/>
        </p:nvSpPr>
        <p:spPr>
          <a:xfrm>
            <a:off x="-517628" y="5668058"/>
            <a:ext cx="932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 algn="just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C00000"/>
                </a:solidFill>
              </a:rPr>
              <a:t>Proposition : </a:t>
            </a:r>
            <a:r>
              <a:rPr lang="fr-FR" b="1" dirty="0"/>
              <a:t>Rappel envoyé par le Directeur du CED aux encadrants et doctorants de 1</a:t>
            </a:r>
            <a:r>
              <a:rPr lang="fr-FR" b="1" baseline="30000" dirty="0"/>
              <a:t>ère</a:t>
            </a:r>
            <a:r>
              <a:rPr lang="fr-FR" b="1" dirty="0"/>
              <a:t> année qui n’ont pas encore initié ou finalisé leur CIF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64E7C-4F98-40EB-9038-ADE71BDE5188}"/>
              </a:ext>
            </a:extLst>
          </p:cNvPr>
          <p:cNvSpPr txBox="1"/>
          <p:nvPr/>
        </p:nvSpPr>
        <p:spPr>
          <a:xfrm>
            <a:off x="334998" y="920221"/>
            <a:ext cx="79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Soutenances de thèse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13974E12-41A9-467F-814D-A1A6A816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r>
              <a:rPr lang="fr-FR" altLang="fr-FR" dirty="0"/>
              <a:t> FS</a:t>
            </a:r>
          </a:p>
        </p:txBody>
      </p:sp>
      <p:sp>
        <p:nvSpPr>
          <p:cNvPr id="4" name="Explosion : 14 points 3">
            <a:extLst>
              <a:ext uri="{FF2B5EF4-FFF2-40B4-BE49-F238E27FC236}">
                <a16:creationId xmlns:a16="http://schemas.microsoft.com/office/drawing/2014/main" id="{8561ED82-18D9-4EE9-A26A-11C55D7532A3}"/>
              </a:ext>
            </a:extLst>
          </p:cNvPr>
          <p:cNvSpPr/>
          <p:nvPr/>
        </p:nvSpPr>
        <p:spPr>
          <a:xfrm rot="701598">
            <a:off x="6427236" y="3792507"/>
            <a:ext cx="2286356" cy="117563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132 attendues</a:t>
            </a:r>
          </a:p>
        </p:txBody>
      </p:sp>
    </p:spTree>
    <p:extLst>
      <p:ext uri="{BB962C8B-B14F-4D97-AF65-F5344CB8AC3E}">
        <p14:creationId xmlns:p14="http://schemas.microsoft.com/office/powerpoint/2010/main" val="6820774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ECB8808-B85B-4EC6-A579-78D47F10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POINTS DIVERS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099C91-B8AF-4BC8-8826-6C34972C45DC}"/>
              </a:ext>
            </a:extLst>
          </p:cNvPr>
          <p:cNvSpPr txBox="1"/>
          <p:nvPr/>
        </p:nvSpPr>
        <p:spPr>
          <a:xfrm>
            <a:off x="361688" y="1727075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Campagne de recrutement contrats doctoraux handicap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47C370-393E-42FF-9AB7-186B7DC08F50}"/>
              </a:ext>
            </a:extLst>
          </p:cNvPr>
          <p:cNvSpPr txBox="1"/>
          <p:nvPr/>
        </p:nvSpPr>
        <p:spPr>
          <a:xfrm>
            <a:off x="453902" y="3029387"/>
            <a:ext cx="82809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fr-FR" sz="2000" dirty="0"/>
              <a:t>30 contrats doctoraux handicap financés annuellement par le MESRI dans le cadre d’un appel à candidature dédié,</a:t>
            </a:r>
          </a:p>
          <a:p>
            <a:pPr algn="just"/>
            <a:r>
              <a:rPr lang="fr-FR" sz="1000" dirty="0"/>
              <a:t> </a:t>
            </a:r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fr-FR" sz="2000" dirty="0"/>
              <a:t>Chaque établissement qui souhaite proposer un/des dossier(s) dans le cadre de la campagne « contrats doctoraux handicap » doit s’engager à financer, en contrepartie, </a:t>
            </a:r>
            <a:r>
              <a:rPr lang="fr-FR" sz="2000" b="1" dirty="0"/>
              <a:t>autant de contrats que ceux alloués </a:t>
            </a:r>
            <a:r>
              <a:rPr lang="fr-FR" sz="2000" b="1" i="1" dirty="0"/>
              <a:t>via</a:t>
            </a:r>
            <a:r>
              <a:rPr lang="fr-FR" sz="2000" b="1" dirty="0"/>
              <a:t> cet appel à candidature, au bénéfice de doctorants BOE  </a:t>
            </a:r>
            <a:r>
              <a:rPr lang="fr-FR" sz="2000" dirty="0"/>
              <a:t>(Bénéficiant de l’Obligation d’Emploi)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7BD2B5-2827-4DF8-BEB7-F45BF2CD6529}"/>
              </a:ext>
            </a:extLst>
          </p:cNvPr>
          <p:cNvSpPr txBox="1"/>
          <p:nvPr/>
        </p:nvSpPr>
        <p:spPr>
          <a:xfrm>
            <a:off x="453902" y="233558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/>
              <a:t>Cadre du dispositif</a:t>
            </a:r>
            <a:r>
              <a:rPr lang="fr-FR" sz="2000" b="1" dirty="0"/>
              <a:t> : </a:t>
            </a:r>
            <a:r>
              <a:rPr lang="fr-FR" sz="2000" dirty="0"/>
              <a:t> </a:t>
            </a:r>
            <a:endParaRPr lang="fr-FR" sz="20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94AAB8-DFD7-4668-92CE-E542F28396CA}"/>
              </a:ext>
            </a:extLst>
          </p:cNvPr>
          <p:cNvSpPr txBox="1"/>
          <p:nvPr/>
        </p:nvSpPr>
        <p:spPr>
          <a:xfrm>
            <a:off x="349095" y="131868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Convention Individuelle de Formation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6AA045-58D5-4808-B9E9-BDE5DC936BE4}"/>
              </a:ext>
            </a:extLst>
          </p:cNvPr>
          <p:cNvSpPr txBox="1"/>
          <p:nvPr/>
        </p:nvSpPr>
        <p:spPr>
          <a:xfrm>
            <a:off x="334998" y="920221"/>
            <a:ext cx="79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Soutenances de thèse</a:t>
            </a:r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DBDD6637-76B4-4C03-86F2-4CC61551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r>
              <a:rPr lang="fr-FR" altLang="fr-FR" dirty="0"/>
              <a:t> AA</a:t>
            </a:r>
          </a:p>
        </p:txBody>
      </p:sp>
    </p:spTree>
    <p:extLst>
      <p:ext uri="{BB962C8B-B14F-4D97-AF65-F5344CB8AC3E}">
        <p14:creationId xmlns:p14="http://schemas.microsoft.com/office/powerpoint/2010/main" val="2704385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120CAA-B8C8-4969-B28B-47DD54FB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DIVERS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761FE4B-A522-4BBB-888B-AFD99B7B6E36}"/>
              </a:ext>
            </a:extLst>
          </p:cNvPr>
          <p:cNvGrpSpPr/>
          <p:nvPr/>
        </p:nvGrpSpPr>
        <p:grpSpPr>
          <a:xfrm>
            <a:off x="467544" y="1597731"/>
            <a:ext cx="8093157" cy="4904422"/>
            <a:chOff x="573499" y="1436241"/>
            <a:chExt cx="8146865" cy="5060914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8ACFE496-0B8D-40DA-9351-6953F8B5F755}"/>
                </a:ext>
              </a:extLst>
            </p:cNvPr>
            <p:cNvCxnSpPr/>
            <p:nvPr/>
          </p:nvCxnSpPr>
          <p:spPr>
            <a:xfrm>
              <a:off x="6732240" y="5517232"/>
              <a:ext cx="0" cy="3164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" name="Diagramme 9">
              <a:extLst>
                <a:ext uri="{FF2B5EF4-FFF2-40B4-BE49-F238E27FC236}">
                  <a16:creationId xmlns:a16="http://schemas.microsoft.com/office/drawing/2014/main" id="{4494AF9E-3473-46A1-8DCF-B4D283F58B8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1276671"/>
                </p:ext>
              </p:extLst>
            </p:nvPr>
          </p:nvGraphicFramePr>
          <p:xfrm>
            <a:off x="573499" y="1436241"/>
            <a:ext cx="8146865" cy="43204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46D0F0-DA62-4C9C-B555-8B7416560F38}"/>
                </a:ext>
              </a:extLst>
            </p:cNvPr>
            <p:cNvSpPr/>
            <p:nvPr/>
          </p:nvSpPr>
          <p:spPr>
            <a:xfrm>
              <a:off x="5698857" y="5812251"/>
              <a:ext cx="2147759" cy="4711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/>
                <a:t>Annonce des résultats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98D356-690F-481D-BD7C-6D846B35120B}"/>
                </a:ext>
              </a:extLst>
            </p:cNvPr>
            <p:cNvSpPr/>
            <p:nvPr/>
          </p:nvSpPr>
          <p:spPr>
            <a:xfrm>
              <a:off x="6346397" y="6180660"/>
              <a:ext cx="1478958" cy="3164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JUIN / JUILLET 2025 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EE88BD3-D6BB-4748-B4BD-5DB47648A611}"/>
              </a:ext>
            </a:extLst>
          </p:cNvPr>
          <p:cNvSpPr txBox="1"/>
          <p:nvPr/>
        </p:nvSpPr>
        <p:spPr>
          <a:xfrm>
            <a:off x="179512" y="871320"/>
            <a:ext cx="855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/>
              <a:t>Proposition</a:t>
            </a:r>
            <a:r>
              <a:rPr lang="fr-FR" sz="2000" b="1" dirty="0"/>
              <a:t> : </a:t>
            </a:r>
            <a:r>
              <a:rPr lang="fr-FR" sz="2000" dirty="0"/>
              <a:t>A compter de 2025, une thèse Etat « réservée » pour assurer cette contrepartie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09DF98-2689-43F7-ACDA-3AAE99D00DA0}"/>
              </a:ext>
            </a:extLst>
          </p:cNvPr>
          <p:cNvSpPr/>
          <p:nvPr/>
        </p:nvSpPr>
        <p:spPr>
          <a:xfrm>
            <a:off x="480988" y="6356350"/>
            <a:ext cx="3289599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solidFill>
                  <a:schemeClr val="tx1"/>
                </a:solidFill>
              </a:rPr>
              <a:t> * Début de contrat au 1</a:t>
            </a:r>
            <a:r>
              <a:rPr lang="fr-FR" sz="1400" i="1" baseline="30000" dirty="0">
                <a:solidFill>
                  <a:schemeClr val="tx1"/>
                </a:solidFill>
              </a:rPr>
              <a:t>er</a:t>
            </a:r>
            <a:r>
              <a:rPr lang="fr-FR" sz="1400" i="1" dirty="0">
                <a:solidFill>
                  <a:schemeClr val="tx1"/>
                </a:solidFill>
              </a:rPr>
              <a:t> octobre 2025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ECA5F2BA-D1E4-457F-A5ED-AE761F8A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r>
              <a:rPr lang="fr-FR" altLang="fr-FR" dirty="0"/>
              <a:t> AA</a:t>
            </a:r>
          </a:p>
        </p:txBody>
      </p:sp>
    </p:spTree>
    <p:extLst>
      <p:ext uri="{BB962C8B-B14F-4D97-AF65-F5344CB8AC3E}">
        <p14:creationId xmlns:p14="http://schemas.microsoft.com/office/powerpoint/2010/main" val="1009624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ECB8808-B85B-4EC6-A579-78D47F10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POINTS DIVERS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F18C-8146-41F2-A6D4-E14E7FBDE68D}"/>
              </a:ext>
            </a:extLst>
          </p:cNvPr>
          <p:cNvSpPr txBox="1"/>
          <p:nvPr/>
        </p:nvSpPr>
        <p:spPr>
          <a:xfrm>
            <a:off x="337854" y="1348443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Convention Individuelle de Formation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099C91-B8AF-4BC8-8826-6C34972C45DC}"/>
              </a:ext>
            </a:extLst>
          </p:cNvPr>
          <p:cNvSpPr txBox="1"/>
          <p:nvPr/>
        </p:nvSpPr>
        <p:spPr>
          <a:xfrm>
            <a:off x="348431" y="178271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Campagne de recrutement contrats doctoraux handicap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9D0FC2-BDB3-47BB-9F05-B5EBAFE7BE9D}"/>
              </a:ext>
            </a:extLst>
          </p:cNvPr>
          <p:cNvSpPr txBox="1"/>
          <p:nvPr/>
        </p:nvSpPr>
        <p:spPr>
          <a:xfrm>
            <a:off x="354244" y="225777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Aide à la mobilité des doctorants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ECB4B0-751D-43E9-9940-08C6A3158F88}"/>
              </a:ext>
            </a:extLst>
          </p:cNvPr>
          <p:cNvSpPr txBox="1"/>
          <p:nvPr/>
        </p:nvSpPr>
        <p:spPr>
          <a:xfrm>
            <a:off x="155326" y="2784313"/>
            <a:ext cx="87849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Rappel du dispositif</a:t>
            </a:r>
            <a:r>
              <a:rPr lang="fr-FR" b="1" dirty="0"/>
              <a:t> :</a:t>
            </a:r>
          </a:p>
          <a:p>
            <a:endParaRPr lang="fr-FR" sz="800" dirty="0"/>
          </a:p>
          <a:p>
            <a:pPr marL="342900" indent="-342900">
              <a:buAutoNum type="arabicParenR"/>
            </a:pPr>
            <a:r>
              <a:rPr lang="fr-FR" b="1" dirty="0"/>
              <a:t>congrès/ colloques d’envergure internationale avec communication écrite ou orale :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FR" sz="1600" dirty="0"/>
              <a:t>2 manifestations max sur la durée de la thèse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FR" sz="1600" dirty="0"/>
              <a:t>Max 350€ pour les déplacements au sein de l’Espace Economique Européen (EEE)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FR" sz="1600" dirty="0"/>
              <a:t>Max 700€ pour les déplacements hors EEE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BC0ED0-F057-49D5-8E81-DF26C1F475FE}"/>
              </a:ext>
            </a:extLst>
          </p:cNvPr>
          <p:cNvSpPr txBox="1"/>
          <p:nvPr/>
        </p:nvSpPr>
        <p:spPr>
          <a:xfrm>
            <a:off x="148463" y="4585190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2) Séjours scientifiques à l’étranger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FR" sz="1600" dirty="0"/>
              <a:t>1 séjour scientifique sur la durée de la thèse 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FR" sz="1600" dirty="0"/>
              <a:t>Max 1 500€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FR" sz="1600" dirty="0"/>
              <a:t>Déplacement inscrit dans le cadre d’un partenariat avec un organisme dans le pays partenaire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86FA41-7ADE-418E-9806-B575DDB0DF97}"/>
              </a:ext>
            </a:extLst>
          </p:cNvPr>
          <p:cNvSpPr txBox="1"/>
          <p:nvPr/>
        </p:nvSpPr>
        <p:spPr>
          <a:xfrm>
            <a:off x="2051720" y="5890478"/>
            <a:ext cx="641332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	- Prise en charge initiale de la mission par l’UR,</a:t>
            </a:r>
          </a:p>
          <a:p>
            <a:r>
              <a:rPr lang="fr-FR" sz="1600" dirty="0"/>
              <a:t>	- Ré imputation sur le budget de l’ED a posteriori, </a:t>
            </a:r>
          </a:p>
          <a:p>
            <a:r>
              <a:rPr lang="fr-FR" sz="1600" dirty="0"/>
              <a:t>	=&gt; </a:t>
            </a:r>
            <a:r>
              <a:rPr lang="fr-FR" sz="1600" b="1" dirty="0"/>
              <a:t>Délai de dépôt de la demande au CED réduit de 2 à 	1 mois</a:t>
            </a:r>
          </a:p>
        </p:txBody>
      </p:sp>
      <p:pic>
        <p:nvPicPr>
          <p:cNvPr id="14" name="Picture 2" descr="Symbole magnétique ATTENTION h x l 35 x 40 mm, lot de 20 pièces">
            <a:extLst>
              <a:ext uri="{FF2B5EF4-FFF2-40B4-BE49-F238E27FC236}">
                <a16:creationId xmlns:a16="http://schemas.microsoft.com/office/drawing/2014/main" id="{D5DE64C8-8F64-4622-8BD0-ED31C17CE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5" t="31780" r="27141" b="27938"/>
          <a:stretch/>
        </p:blipFill>
        <p:spPr bwMode="auto">
          <a:xfrm>
            <a:off x="2108233" y="5939048"/>
            <a:ext cx="830347" cy="75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BEAB79-A7E0-4B1F-937C-DEDA73786E27}"/>
              </a:ext>
            </a:extLst>
          </p:cNvPr>
          <p:cNvSpPr txBox="1"/>
          <p:nvPr/>
        </p:nvSpPr>
        <p:spPr>
          <a:xfrm>
            <a:off x="337854" y="865615"/>
            <a:ext cx="79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Soutenances de thèse</a:t>
            </a:r>
          </a:p>
        </p:txBody>
      </p: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1DCDEEF4-75E7-43DF-A11E-0BB32D4612D3}"/>
              </a:ext>
            </a:extLst>
          </p:cNvPr>
          <p:cNvSpPr txBox="1">
            <a:spLocks/>
          </p:cNvSpPr>
          <p:nvPr/>
        </p:nvSpPr>
        <p:spPr>
          <a:xfrm>
            <a:off x="6830888" y="63777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r>
              <a:rPr lang="fr-FR" altLang="fr-FR" dirty="0"/>
              <a:t> AA</a:t>
            </a:r>
          </a:p>
        </p:txBody>
      </p:sp>
    </p:spTree>
    <p:extLst>
      <p:ext uri="{BB962C8B-B14F-4D97-AF65-F5344CB8AC3E}">
        <p14:creationId xmlns:p14="http://schemas.microsoft.com/office/powerpoint/2010/main" val="727384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ECB8808-B85B-4EC6-A579-78D47F10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>
                <a:solidFill>
                  <a:schemeClr val="bg1"/>
                </a:solidFill>
                <a:cs typeface="Arial" panose="020B0604020202020204" pitchFamily="34" charset="0"/>
              </a:rPr>
              <a:t>POINTS DIVERS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F18C-8146-41F2-A6D4-E14E7FBDE68D}"/>
              </a:ext>
            </a:extLst>
          </p:cNvPr>
          <p:cNvSpPr txBox="1"/>
          <p:nvPr/>
        </p:nvSpPr>
        <p:spPr>
          <a:xfrm>
            <a:off x="328593" y="1263078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Convention Individuelle de Formation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099C91-B8AF-4BC8-8826-6C34972C45DC}"/>
              </a:ext>
            </a:extLst>
          </p:cNvPr>
          <p:cNvSpPr txBox="1"/>
          <p:nvPr/>
        </p:nvSpPr>
        <p:spPr>
          <a:xfrm>
            <a:off x="328593" y="1702252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Campagne de recrutement contrats doctoraux handicap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FC851A-9417-4407-9928-7A707BBE1AB7}"/>
              </a:ext>
            </a:extLst>
          </p:cNvPr>
          <p:cNvSpPr txBox="1"/>
          <p:nvPr/>
        </p:nvSpPr>
        <p:spPr>
          <a:xfrm>
            <a:off x="317933" y="2151209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Aide à la mobilité des doctorants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4C7CA6A-6A31-4BB5-A80D-3F7EACF84565}"/>
              </a:ext>
            </a:extLst>
          </p:cNvPr>
          <p:cNvSpPr txBox="1"/>
          <p:nvPr/>
        </p:nvSpPr>
        <p:spPr>
          <a:xfrm>
            <a:off x="317933" y="2662499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Mission d’enseignement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4103586-DD35-4B86-A68E-BA1E8671D0FB}"/>
              </a:ext>
            </a:extLst>
          </p:cNvPr>
          <p:cNvSpPr txBox="1"/>
          <p:nvPr/>
        </p:nvSpPr>
        <p:spPr>
          <a:xfrm>
            <a:off x="755576" y="3501008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Pour les doctorants sous contrats doctoraux</a:t>
            </a:r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fr-FR" b="1" dirty="0" err="1"/>
              <a:t>Pré-requis</a:t>
            </a:r>
            <a:r>
              <a:rPr lang="fr-FR" b="1" dirty="0"/>
              <a:t> obligatoire </a:t>
            </a:r>
            <a:r>
              <a:rPr lang="fr-FR" dirty="0"/>
              <a:t>: Suivre les modules d’initiation à l’enseignement supérieur</a:t>
            </a:r>
          </a:p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23CA695-2190-4B99-99D1-1248C4D8F0EC}"/>
              </a:ext>
            </a:extLst>
          </p:cNvPr>
          <p:cNvSpPr txBox="1"/>
          <p:nvPr/>
        </p:nvSpPr>
        <p:spPr>
          <a:xfrm>
            <a:off x="328593" y="871881"/>
            <a:ext cx="79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 Soutenances de thèse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4422DDFD-449F-4558-9A2F-FBBD4B1E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r>
              <a:rPr lang="fr-FR" altLang="fr-FR" dirty="0"/>
              <a:t> FS</a:t>
            </a:r>
          </a:p>
        </p:txBody>
      </p:sp>
    </p:spTree>
    <p:extLst>
      <p:ext uri="{BB962C8B-B14F-4D97-AF65-F5344CB8AC3E}">
        <p14:creationId xmlns:p14="http://schemas.microsoft.com/office/powerpoint/2010/main" val="421533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7B5DA-829A-4F78-A2EA-19FDCBB0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POINTS DIVERS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513744981"/>
              </p:ext>
            </p:extLst>
          </p:nvPr>
        </p:nvGraphicFramePr>
        <p:xfrm>
          <a:off x="241176" y="1313384"/>
          <a:ext cx="877463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CDC42C9-46ED-4D8D-916B-4A5955188A2D}"/>
              </a:ext>
            </a:extLst>
          </p:cNvPr>
          <p:cNvSpPr/>
          <p:nvPr/>
        </p:nvSpPr>
        <p:spPr>
          <a:xfrm>
            <a:off x="241176" y="990218"/>
            <a:ext cx="8075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Modules de formation d’</a:t>
            </a:r>
            <a:r>
              <a:rPr lang="fr-FR" b="1" dirty="0">
                <a:solidFill>
                  <a:srgbClr val="C00000"/>
                </a:solidFill>
                <a:cs typeface="Arial" panose="020B0604020202020204" pitchFamily="34" charset="0"/>
              </a:rPr>
              <a:t>Initiation à l’Enseignement Supérieur </a:t>
            </a:r>
            <a:r>
              <a:rPr lang="fr-FR" dirty="0">
                <a:cs typeface="Arial" panose="020B0604020202020204" pitchFamily="34" charset="0"/>
              </a:rPr>
              <a:t>2023 - 2024</a:t>
            </a:r>
            <a:endParaRPr lang="fr-FR" dirty="0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55D4B419-6AE4-4624-9DFA-1531D6EF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r>
              <a:rPr lang="fr-FR" altLang="fr-FR" dirty="0"/>
              <a:t> FS</a:t>
            </a:r>
          </a:p>
        </p:txBody>
      </p:sp>
    </p:spTree>
    <p:extLst>
      <p:ext uri="{BB962C8B-B14F-4D97-AF65-F5344CB8AC3E}">
        <p14:creationId xmlns:p14="http://schemas.microsoft.com/office/powerpoint/2010/main" val="3873121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2E1E71-1B03-4710-A5C2-7DB79A50E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110137"/>
            <a:ext cx="8507288" cy="4525963"/>
          </a:xfrm>
        </p:spPr>
        <p:txBody>
          <a:bodyPr/>
          <a:lstStyle/>
          <a:p>
            <a:r>
              <a:rPr lang="fr-FR" sz="2400" b="1" dirty="0">
                <a:solidFill>
                  <a:srgbClr val="C00000"/>
                </a:solidFill>
              </a:rPr>
              <a:t>Présentation des nouvelles directions adjointes d’ED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122A1F-87F5-4268-A860-D998E7BAA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775889"/>
              </p:ext>
            </p:extLst>
          </p:nvPr>
        </p:nvGraphicFramePr>
        <p:xfrm>
          <a:off x="1074440" y="2342695"/>
          <a:ext cx="6995120" cy="18897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129408">
                  <a:extLst>
                    <a:ext uri="{9D8B030D-6E8A-4147-A177-3AD203B41FA5}">
                      <a16:colId xmlns:a16="http://schemas.microsoft.com/office/drawing/2014/main" val="219958788"/>
                    </a:ext>
                  </a:extLst>
                </a:gridCol>
                <a:gridCol w="4865712">
                  <a:extLst>
                    <a:ext uri="{9D8B030D-6E8A-4147-A177-3AD203B41FA5}">
                      <a16:colId xmlns:a16="http://schemas.microsoft.com/office/drawing/2014/main" val="19681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ED GIO</a:t>
                      </a:r>
                    </a:p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Mme Isabelle DISTINGUIN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84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ED SI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Mme Christelle DUBLANCHE-TIXIER </a:t>
                      </a:r>
                    </a:p>
                    <a:p>
                      <a:r>
                        <a:rPr lang="fr-FR" sz="1100" dirty="0"/>
                        <a:t>(en remplacement d’Alexandre MAITRE)</a:t>
                      </a:r>
                    </a:p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894220"/>
                  </a:ext>
                </a:extLst>
              </a:tr>
            </a:tbl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4BA54C9E-6EBD-4915-B52E-99D47DAF9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044986"/>
              </p:ext>
            </p:extLst>
          </p:nvPr>
        </p:nvGraphicFramePr>
        <p:xfrm>
          <a:off x="467544" y="5208991"/>
          <a:ext cx="6085656" cy="1147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lipse 8">
            <a:extLst>
              <a:ext uri="{FF2B5EF4-FFF2-40B4-BE49-F238E27FC236}">
                <a16:creationId xmlns:a16="http://schemas.microsoft.com/office/drawing/2014/main" id="{D0E01B4B-24BD-4E3B-9E66-5B060149353D}"/>
              </a:ext>
            </a:extLst>
          </p:cNvPr>
          <p:cNvSpPr/>
          <p:nvPr/>
        </p:nvSpPr>
        <p:spPr>
          <a:xfrm>
            <a:off x="6223873" y="5272301"/>
            <a:ext cx="2314600" cy="10207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Nomination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CB207A-A0CC-4EDF-AE76-8F9CC1B75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26590">
            <a:off x="7953562" y="5511037"/>
            <a:ext cx="231996" cy="543264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661AA591-BEDF-4552-9C77-549B6FA2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r>
              <a:rPr lang="fr-FR" altLang="fr-FR" dirty="0"/>
              <a:t> VG</a:t>
            </a:r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3FDB877F-8AA0-4BC0-8D88-1F89462184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528" y="2083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INSTITUTIONNEL</a:t>
            </a:r>
            <a:endParaRPr lang="fr-F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392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AC5F956-5256-459D-8BD2-00AAF4184A6D}"/>
              </a:ext>
            </a:extLst>
          </p:cNvPr>
          <p:cNvSpPr txBox="1"/>
          <p:nvPr/>
        </p:nvSpPr>
        <p:spPr>
          <a:xfrm>
            <a:off x="608112" y="1399709"/>
            <a:ext cx="7924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2) Pour les ED BCS / SI : </a:t>
            </a:r>
            <a:r>
              <a:rPr lang="fr-FR" dirty="0"/>
              <a:t>Echange dans le cadre d’un </a:t>
            </a:r>
            <a:r>
              <a:rPr lang="fr-FR" b="1" dirty="0">
                <a:solidFill>
                  <a:srgbClr val="C00000"/>
                </a:solidFill>
              </a:rPr>
              <a:t>comité de liaison </a:t>
            </a:r>
            <a:r>
              <a:rPr lang="fr-FR" dirty="0"/>
              <a:t>composé des </a:t>
            </a:r>
            <a:r>
              <a:rPr lang="fr-FR" dirty="0">
                <a:cs typeface="Arial" panose="020B0604020202020204" pitchFamily="34" charset="0"/>
              </a:rPr>
              <a:t>Doyens, Directeurs et assesseurs à la pédagogie des composantes FST, ENSIL-ENSCI, FMP, IUT, </a:t>
            </a:r>
            <a:r>
              <a:rPr lang="fr-FR" dirty="0" err="1">
                <a:cs typeface="Arial" panose="020B0604020202020204" pitchFamily="34" charset="0"/>
              </a:rPr>
              <a:t>Scientibus</a:t>
            </a:r>
            <a:r>
              <a:rPr lang="fr-FR" dirty="0">
                <a:cs typeface="Arial" panose="020B0604020202020204" pitchFamily="34" charset="0"/>
              </a:rPr>
              <a:t>, équipes de direction des ED BCS et SI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2111A-9502-43F1-9F8F-F1D69F76D66E}"/>
              </a:ext>
            </a:extLst>
          </p:cNvPr>
          <p:cNvSpPr/>
          <p:nvPr/>
        </p:nvSpPr>
        <p:spPr>
          <a:xfrm>
            <a:off x="608112" y="2685311"/>
            <a:ext cx="7924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u="sng" dirty="0">
                <a:cs typeface="Arial" panose="020B0604020202020204" pitchFamily="34" charset="0"/>
              </a:rPr>
              <a:t>Objectif</a:t>
            </a:r>
            <a:r>
              <a:rPr lang="fr-FR" b="1" dirty="0">
                <a:cs typeface="Arial" panose="020B0604020202020204" pitchFamily="34" charset="0"/>
              </a:rPr>
              <a:t> :</a:t>
            </a:r>
            <a:r>
              <a:rPr lang="fr-FR" dirty="0">
                <a:cs typeface="Arial" panose="020B0604020202020204" pitchFamily="34" charset="0"/>
              </a:rPr>
              <a:t> Mettre en relation les Doctorants et les responsables pédagogiques de façon à identifier les interventions possibles et les quantifier.</a:t>
            </a:r>
            <a:endParaRPr lang="fr-FR" b="1" dirty="0"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1862A-DC5A-47DD-8D1D-9EB388C3ACA3}"/>
              </a:ext>
            </a:extLst>
          </p:cNvPr>
          <p:cNvSpPr/>
          <p:nvPr/>
        </p:nvSpPr>
        <p:spPr>
          <a:xfrm>
            <a:off x="634347" y="3831863"/>
            <a:ext cx="79243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u="sng" dirty="0">
                <a:cs typeface="Arial" panose="020B0604020202020204" pitchFamily="34" charset="0"/>
              </a:rPr>
              <a:t>Dates</a:t>
            </a:r>
            <a:r>
              <a:rPr lang="fr-FR" b="1" dirty="0">
                <a:cs typeface="Arial" panose="020B0604020202020204" pitchFamily="34" charset="0"/>
              </a:rPr>
              <a:t> :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just"/>
            <a:endParaRPr lang="fr-FR" sz="800" u="sng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b="1" u="sng" dirty="0">
                <a:cs typeface="Arial" panose="020B0604020202020204" pitchFamily="34" charset="0"/>
              </a:rPr>
              <a:t>ED BCS</a:t>
            </a:r>
            <a:r>
              <a:rPr lang="fr-FR" b="1" dirty="0">
                <a:cs typeface="Arial" panose="020B0604020202020204" pitchFamily="34" charset="0"/>
              </a:rPr>
              <a:t> : </a:t>
            </a:r>
            <a:r>
              <a:rPr lang="fr-FR" dirty="0">
                <a:cs typeface="Arial" panose="020B0604020202020204" pitchFamily="34" charset="0"/>
              </a:rPr>
              <a:t>Lundi 10 Juin après midi,</a:t>
            </a:r>
          </a:p>
          <a:p>
            <a:pPr lvl="1" algn="just"/>
            <a:endParaRPr lang="fr-FR" sz="800" dirty="0"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b="1" u="sng" dirty="0">
                <a:cs typeface="Arial" panose="020B0604020202020204" pitchFamily="34" charset="0"/>
              </a:rPr>
              <a:t>ED SI</a:t>
            </a:r>
            <a:r>
              <a:rPr lang="fr-FR" b="1" dirty="0">
                <a:cs typeface="Arial" panose="020B0604020202020204" pitchFamily="34" charset="0"/>
              </a:rPr>
              <a:t> : </a:t>
            </a:r>
            <a:r>
              <a:rPr lang="fr-FR" dirty="0">
                <a:cs typeface="Arial" panose="020B0604020202020204" pitchFamily="34" charset="0"/>
              </a:rPr>
              <a:t>Jeudi 13 juin matin + après-midi (selon nb de candidatures)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F5063AF-4191-433D-84C3-6BA2F4B4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613"/>
          </a:xfrm>
        </p:spPr>
        <p:txBody>
          <a:bodyPr/>
          <a:lstStyle/>
          <a:p>
            <a:r>
              <a:rPr lang="fr-FR" sz="2400" dirty="0"/>
              <a:t>POINTS DIVERS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DC0A76CF-C3D7-41ED-8474-F4488A7D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r>
              <a:rPr lang="fr-FR" altLang="fr-FR" dirty="0"/>
              <a:t> AA</a:t>
            </a:r>
          </a:p>
        </p:txBody>
      </p:sp>
    </p:spTree>
    <p:extLst>
      <p:ext uri="{BB962C8B-B14F-4D97-AF65-F5344CB8AC3E}">
        <p14:creationId xmlns:p14="http://schemas.microsoft.com/office/powerpoint/2010/main" val="29650128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467544" y="2394365"/>
            <a:ext cx="84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 questions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9D7D83-8891-4364-BDDB-64F9535A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8725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89C31-A2FE-4A05-A82F-87E6F4C08F7D}"/>
              </a:ext>
            </a:extLst>
          </p:cNvPr>
          <p:cNvSpPr/>
          <p:nvPr/>
        </p:nvSpPr>
        <p:spPr>
          <a:xfrm>
            <a:off x="467544" y="2394365"/>
            <a:ext cx="84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</a:rPr>
              <a:t> Merci de votre attention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9D7D83-8891-4364-BDDB-64F9535A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55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0F23C6-62AA-4E57-9853-49E2F31E8B54}"/>
              </a:ext>
            </a:extLst>
          </p:cNvPr>
          <p:cNvSpPr/>
          <p:nvPr/>
        </p:nvSpPr>
        <p:spPr>
          <a:xfrm>
            <a:off x="683568" y="1916832"/>
            <a:ext cx="80466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prstClr val="white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PRESENTATION DU PROJET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Doc’Lab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Living </a:t>
            </a:r>
            <a:r>
              <a:rPr kumimoji="0" 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de la formation doctorale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de l’Université de Limoges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47217EDA-ECA7-4579-ABBB-312F0CED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z="1200">
                <a:latin typeface="+mn-lt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fr-FR" alt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78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1762F5-3872-4C9F-9B0A-30F63F414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45" y="1412776"/>
            <a:ext cx="8469310" cy="4752528"/>
          </a:xfrm>
        </p:spPr>
        <p:txBody>
          <a:bodyPr/>
          <a:lstStyle/>
          <a:p>
            <a:pPr algn="just"/>
            <a:r>
              <a:rPr lang="fr-FR" sz="2000" dirty="0"/>
              <a:t>Ultime Appel à Projets Nouvelle Aquitaine « </a:t>
            </a:r>
            <a:r>
              <a:rPr lang="fr-FR" sz="2000" i="1" dirty="0"/>
              <a:t>Favoriser la réussite étudiante</a:t>
            </a:r>
            <a:r>
              <a:rPr lang="fr-FR" sz="2000" dirty="0"/>
              <a:t> » lancé en oct. 2024 par la Région,</a:t>
            </a:r>
          </a:p>
          <a:p>
            <a:endParaRPr lang="fr-FR" sz="2000" dirty="0"/>
          </a:p>
          <a:p>
            <a:r>
              <a:rPr lang="fr-FR" sz="2000" dirty="0"/>
              <a:t>Nouvel axe intégré par la Région dans l’AAP  </a:t>
            </a:r>
          </a:p>
          <a:p>
            <a:pPr marL="0" indent="0">
              <a:buNone/>
            </a:pPr>
            <a:endParaRPr lang="fr-FR" sz="800" dirty="0"/>
          </a:p>
          <a:p>
            <a:pPr marL="0" indent="0">
              <a:buNone/>
            </a:pPr>
            <a:r>
              <a:rPr lang="fr-FR" sz="2000" dirty="0"/>
              <a:t>			 </a:t>
            </a:r>
            <a:r>
              <a:rPr lang="fr-FR" sz="2000" b="1" dirty="0">
                <a:solidFill>
                  <a:srgbClr val="C00000"/>
                </a:solidFill>
              </a:rPr>
              <a:t>Axe 3 : </a:t>
            </a:r>
            <a:r>
              <a:rPr lang="fr-FR" sz="2000" b="1" i="1" dirty="0">
                <a:solidFill>
                  <a:srgbClr val="C00000"/>
                </a:solidFill>
              </a:rPr>
              <a:t>« Soutenir la formation doctorale »</a:t>
            </a:r>
          </a:p>
          <a:p>
            <a:pPr marL="0" indent="0">
              <a:buNone/>
            </a:pPr>
            <a:endParaRPr lang="fr-FR" sz="800" b="1" i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fr-FR" sz="2000" b="1" u="sng" dirty="0"/>
              <a:t>Objectif</a:t>
            </a:r>
            <a:r>
              <a:rPr lang="fr-FR" sz="2000" b="1" dirty="0"/>
              <a:t> :</a:t>
            </a:r>
            <a:r>
              <a:rPr lang="fr-FR" sz="2000" dirty="0"/>
              <a:t>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fr-FR" sz="2000" dirty="0"/>
              <a:t>romouvoir le doctorat, inciter à la poursuite d'études 	en D, </a:t>
            </a:r>
            <a:r>
              <a:rPr lang="fr-FR" sz="2000" i="1" dirty="0"/>
              <a:t>continuum</a:t>
            </a:r>
            <a:r>
              <a:rPr lang="fr-FR" sz="2000" dirty="0"/>
              <a:t> M / D, promotion des parcours, promotion des 	doctorants/docteurs auprès des entreprises, insertion des futurs 	docteurs,</a:t>
            </a:r>
          </a:p>
          <a:p>
            <a:pPr marL="0" indent="0">
              <a:buNone/>
            </a:pPr>
            <a:endParaRPr lang="fr-FR" sz="2000" dirty="0"/>
          </a:p>
          <a:p>
            <a:pPr algn="just"/>
            <a:r>
              <a:rPr lang="fr-FR" sz="2000" dirty="0"/>
              <a:t>Dossier déposé par le CED le 4 décembre 2023 sur la plateforme dédiée puis présenté à la CFVU du 9 janvier 2023</a:t>
            </a:r>
          </a:p>
          <a:p>
            <a:endParaRPr lang="fr-FR" sz="9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ZoneTexte 12">
            <a:extLst>
              <a:ext uri="{FF2B5EF4-FFF2-40B4-BE49-F238E27FC236}">
                <a16:creationId xmlns:a16="http://schemas.microsoft.com/office/drawing/2014/main" id="{483A8C0C-B092-4AF0-B119-ECF3506D6A8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1664" y="187474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tabLst>
                <a:tab pos="4429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DOC’LAB </a:t>
            </a:r>
            <a:r>
              <a:rPr lang="fr-FR" sz="2400" i="1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Genèse du projet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EA40F2CE-82EC-4EC7-89D8-2EDB51D0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r>
              <a:rPr lang="fr-FR" altLang="fr-FR" dirty="0"/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289390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2">
            <a:extLst>
              <a:ext uri="{FF2B5EF4-FFF2-40B4-BE49-F238E27FC236}">
                <a16:creationId xmlns:a16="http://schemas.microsoft.com/office/drawing/2014/main" id="{BA62A28C-364E-4446-B927-E2F5B75A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79348"/>
            <a:ext cx="9144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tabLst>
                <a:tab pos="4429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DOC’LAB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le constat et le contexte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226053-787C-4BC3-B8E9-E0D27BDA3E19}"/>
              </a:ext>
            </a:extLst>
          </p:cNvPr>
          <p:cNvSpPr/>
          <p:nvPr/>
        </p:nvSpPr>
        <p:spPr>
          <a:xfrm>
            <a:off x="611560" y="1238524"/>
            <a:ext cx="817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Le constat </a:t>
            </a:r>
            <a:r>
              <a:rPr kumimoji="0" lang="fr-FR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national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actuel d’incertitude autour du Doctorat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5ED28-7573-4F4F-9578-9483EF6294F6}"/>
              </a:ext>
            </a:extLst>
          </p:cNvPr>
          <p:cNvSpPr/>
          <p:nvPr/>
        </p:nvSpPr>
        <p:spPr>
          <a:xfrm>
            <a:off x="4437856" y="34519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Baisse structurelle des effectifs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Déficit de valorisation du Doctorat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 descr="Compétence de l'huissier de justice en matière de constat de copyright |  LTV HUISSIERS">
            <a:extLst>
              <a:ext uri="{FF2B5EF4-FFF2-40B4-BE49-F238E27FC236}">
                <a16:creationId xmlns:a16="http://schemas.microsoft.com/office/drawing/2014/main" id="{385EA7EE-5A30-409E-813D-4E9AB6375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63" y="2065332"/>
            <a:ext cx="1684462" cy="96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31DE7-42CC-42A8-B50C-9FF28764A6A2}"/>
              </a:ext>
            </a:extLst>
          </p:cNvPr>
          <p:cNvSpPr/>
          <p:nvPr/>
        </p:nvSpPr>
        <p:spPr>
          <a:xfrm>
            <a:off x="3375750" y="2158715"/>
            <a:ext cx="1902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FAGE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(2022)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Enquête nationale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CFD5F-1557-4560-881F-E90BA252D08C}"/>
              </a:ext>
            </a:extLst>
          </p:cNvPr>
          <p:cNvSpPr/>
          <p:nvPr/>
        </p:nvSpPr>
        <p:spPr>
          <a:xfrm>
            <a:off x="561930" y="3035864"/>
            <a:ext cx="35212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MESR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(2023)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Plan national en faveur du Doctorat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Arrêté formation doctorale 2022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(professionnalisation &amp; insertion)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7C25E9-F962-402F-927A-E185677F5CA5}"/>
              </a:ext>
            </a:extLst>
          </p:cNvPr>
          <p:cNvSpPr/>
          <p:nvPr/>
        </p:nvSpPr>
        <p:spPr>
          <a:xfrm>
            <a:off x="403088" y="1772816"/>
            <a:ext cx="2240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RNCD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(2023)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Le Doctorat en France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8" name="Picture 4" descr="Ministère de l'Intérieur - Alerte (@Beauvau_Alerte) / X">
            <a:extLst>
              <a:ext uri="{FF2B5EF4-FFF2-40B4-BE49-F238E27FC236}">
                <a16:creationId xmlns:a16="http://schemas.microsoft.com/office/drawing/2014/main" id="{26FD20C8-A84D-470A-AC76-89AA72B5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601" y="2212214"/>
            <a:ext cx="1269314" cy="12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E0AA5C-06CF-4235-A8FF-9D892F23AD51}"/>
              </a:ext>
            </a:extLst>
          </p:cNvPr>
          <p:cNvSpPr/>
          <p:nvPr/>
        </p:nvSpPr>
        <p:spPr>
          <a:xfrm>
            <a:off x="649856" y="4725144"/>
            <a:ext cx="817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Le contexte </a:t>
            </a:r>
            <a:r>
              <a:rPr kumimoji="0" lang="fr-FR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local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du Doctorat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6E016-F770-41EB-BF96-AA55CEDBECC5}"/>
              </a:ext>
            </a:extLst>
          </p:cNvPr>
          <p:cNvSpPr/>
          <p:nvPr/>
        </p:nvSpPr>
        <p:spPr>
          <a:xfrm>
            <a:off x="611560" y="5200095"/>
            <a:ext cx="8378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Création du Collège des Ecoles Doctorales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Accréditation de 4 Ecoles Doctorales thématiques (BCS, GIO, LSHS, SI)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Politique de valorisation du Doctorat (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lien CED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 Pôle formation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)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CDBF615-FA5C-4D5B-A5BB-197C60DAC055}"/>
              </a:ext>
            </a:extLst>
          </p:cNvPr>
          <p:cNvGrpSpPr/>
          <p:nvPr/>
        </p:nvGrpSpPr>
        <p:grpSpPr>
          <a:xfrm>
            <a:off x="179512" y="1340768"/>
            <a:ext cx="412900" cy="389657"/>
            <a:chOff x="5642270" y="5749536"/>
            <a:chExt cx="1180503" cy="884238"/>
          </a:xfrm>
        </p:grpSpPr>
        <p:pic>
          <p:nvPicPr>
            <p:cNvPr id="23" name="Picture 2" descr="Papier peint Vector signe de la main avec pointant du doigt. - PIXERS.FR">
              <a:extLst>
                <a:ext uri="{FF2B5EF4-FFF2-40B4-BE49-F238E27FC236}">
                  <a16:creationId xmlns:a16="http://schemas.microsoft.com/office/drawing/2014/main" id="{19A8FE86-7826-4DE2-9A28-BD96A8931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270" y="5749536"/>
              <a:ext cx="1180503" cy="88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0FD04F-413D-4DC2-B37E-B359F5FC6FD0}"/>
                </a:ext>
              </a:extLst>
            </p:cNvPr>
            <p:cNvSpPr/>
            <p:nvPr/>
          </p:nvSpPr>
          <p:spPr>
            <a:xfrm>
              <a:off x="6422065" y="6538912"/>
              <a:ext cx="400708" cy="9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FC94849-E24B-46DC-A2D6-D3C7B3AB5F2E}"/>
              </a:ext>
            </a:extLst>
          </p:cNvPr>
          <p:cNvGrpSpPr/>
          <p:nvPr/>
        </p:nvGrpSpPr>
        <p:grpSpPr>
          <a:xfrm>
            <a:off x="179512" y="4797152"/>
            <a:ext cx="412900" cy="389657"/>
            <a:chOff x="5642270" y="5749536"/>
            <a:chExt cx="1180503" cy="884238"/>
          </a:xfrm>
        </p:grpSpPr>
        <p:pic>
          <p:nvPicPr>
            <p:cNvPr id="26" name="Picture 2" descr="Papier peint Vector signe de la main avec pointant du doigt. - PIXERS.FR">
              <a:extLst>
                <a:ext uri="{FF2B5EF4-FFF2-40B4-BE49-F238E27FC236}">
                  <a16:creationId xmlns:a16="http://schemas.microsoft.com/office/drawing/2014/main" id="{F44E9257-FB91-4D17-84EE-B5A00EA58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270" y="5749536"/>
              <a:ext cx="1180503" cy="88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719EAE-4A27-4B27-A8AB-EBCE494D27A1}"/>
                </a:ext>
              </a:extLst>
            </p:cNvPr>
            <p:cNvSpPr/>
            <p:nvPr/>
          </p:nvSpPr>
          <p:spPr>
            <a:xfrm>
              <a:off x="6422065" y="6538912"/>
              <a:ext cx="400708" cy="9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Espace réservé du numéro de diapositive 4">
            <a:extLst>
              <a:ext uri="{FF2B5EF4-FFF2-40B4-BE49-F238E27FC236}">
                <a16:creationId xmlns:a16="http://schemas.microsoft.com/office/drawing/2014/main" id="{E13ECDEE-A77D-434F-A966-1A873C4B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77757"/>
            <a:ext cx="2133600" cy="3651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C27CC27-44C9-43EA-9F8A-CCDF09A62C30}" type="slidenum">
              <a:rPr lang="fr-FR" altLang="fr-FR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r>
              <a:rPr lang="fr-FR" altLang="fr-FR" dirty="0"/>
              <a:t> VG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 - Présentation modèle.pot [Mode de compatibilité]" id="{1B58EACC-87A4-46D7-BE36-15F86511C372}" vid="{24A5B503-4101-47DB-8C9A-B8D963C9506C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 - Présentation modèle.pot [Mode de compatibilité]" id="{1B58EACC-87A4-46D7-BE36-15F86511C372}" vid="{2195ACB5-797C-4C75-9EC5-955AB6C2FFBF}"/>
    </a:ext>
  </a:extLst>
</a:theme>
</file>

<file path=ppt/theme/theme3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 - Présentation modèle.pot [Mode de compatibilité]" id="{1B58EACC-87A4-46D7-BE36-15F86511C372}" vid="{2195ACB5-797C-4C75-9EC5-955AB6C2FFBF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modèle_univ</Template>
  <TotalTime>10148</TotalTime>
  <Words>4544</Words>
  <Application>Microsoft Office PowerPoint</Application>
  <PresentationFormat>Affichage à l'écran (4:3)</PresentationFormat>
  <Paragraphs>747</Paragraphs>
  <Slides>62</Slides>
  <Notes>42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81" baseType="lpstr">
      <vt:lpstr>MS PGothic</vt:lpstr>
      <vt:lpstr>MS PGothic</vt:lpstr>
      <vt:lpstr>arial</vt:lpstr>
      <vt:lpstr>arial</vt:lpstr>
      <vt:lpstr>Bahnschrift SemiCondensed</vt:lpstr>
      <vt:lpstr>Calibri</vt:lpstr>
      <vt:lpstr>Noto Sans Symbols</vt:lpstr>
      <vt:lpstr>Roboto</vt:lpstr>
      <vt:lpstr>Symbol</vt:lpstr>
      <vt:lpstr>Times New Roman</vt:lpstr>
      <vt:lpstr>Wingdings</vt:lpstr>
      <vt:lpstr>Wingdings 2</vt:lpstr>
      <vt:lpstr>1_Thème Office</vt:lpstr>
      <vt:lpstr>2_Thème Office</vt:lpstr>
      <vt:lpstr>3_Thème Office</vt:lpstr>
      <vt:lpstr>4_Thème Office</vt:lpstr>
      <vt:lpstr>5_Thème Office</vt:lpstr>
      <vt:lpstr>Thème Office</vt:lpstr>
      <vt:lpstr>Document</vt:lpstr>
      <vt:lpstr>Réunion du Conseil du Collège des Ecoles Doctorales  Mercredi 6 mars 2024   </vt:lpstr>
      <vt:lpstr>ORDRE DU JOUR</vt:lpstr>
      <vt:lpstr>ORDRE DU JOUR</vt:lpstr>
      <vt:lpstr>Présentation PowerPoint</vt:lpstr>
      <vt:lpstr>INSTITUTIONNEL : Approbation du CR du Conseil du 18-10-23</vt:lpstr>
      <vt:lpstr>INSTITUTIONNEL</vt:lpstr>
      <vt:lpstr>Présentation PowerPoint</vt:lpstr>
      <vt:lpstr>DOC’LAB - Genèse du projet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RESTITUTION DES ECHANGES AUTOUR DE L’HDR</vt:lpstr>
      <vt:lpstr>RESTITUTION DES ECHANGES AUTOUR DE L’HDR</vt:lpstr>
      <vt:lpstr>RESTITUTION DES ECHANGES AUTOUR DE L’HDR</vt:lpstr>
      <vt:lpstr>Présentation PowerPoint</vt:lpstr>
      <vt:lpstr>EVENEMENTIEL</vt:lpstr>
      <vt:lpstr>EVENEMENTIEL</vt:lpstr>
      <vt:lpstr>Ma Thèse en 180 secondes  2024</vt:lpstr>
      <vt:lpstr>EVENEMENTIEL</vt:lpstr>
      <vt:lpstr>EVENEMENTIEL</vt:lpstr>
      <vt:lpstr>Présentation PowerPoint</vt:lpstr>
      <vt:lpstr>Association des Doctorants Pluridisciplinaires de Limoges </vt:lpstr>
      <vt:lpstr>Une association créée pour les doctorants </vt:lpstr>
      <vt:lpstr>Membres du bureau ADPlim 2023-2024 </vt:lpstr>
      <vt:lpstr>Ouverte aux doctorants de toutes les écoles Doctorales</vt:lpstr>
      <vt:lpstr>Présentation PowerPoint</vt:lpstr>
      <vt:lpstr>Présentation PowerPoint</vt:lpstr>
      <vt:lpstr>Activités proposées </vt:lpstr>
      <vt:lpstr>Présentation PowerPoint</vt:lpstr>
      <vt:lpstr>Activités proposées pour l’année 2023 - 2024 </vt:lpstr>
      <vt:lpstr>Journée d’  Echanges des Doctorants autour de l’  Interdisciplinarité </vt:lpstr>
      <vt:lpstr>JEDI - Qu’est-ce que c’est ?</vt:lpstr>
      <vt:lpstr>JEDI – Le programme</vt:lpstr>
      <vt:lpstr>JEDI – Le programme</vt:lpstr>
      <vt:lpstr>JEDI – Le programme</vt:lpstr>
      <vt:lpstr>JEDI</vt:lpstr>
      <vt:lpstr>JEDI</vt:lpstr>
      <vt:lpstr>Merci de votre attention </vt:lpstr>
      <vt:lpstr>Présentation PowerPoint</vt:lpstr>
      <vt:lpstr>POINTS DIVERS</vt:lpstr>
      <vt:lpstr>POINTS DIVERS</vt:lpstr>
      <vt:lpstr>POINTS DIVERS</vt:lpstr>
      <vt:lpstr>POINTS DIVERS</vt:lpstr>
      <vt:lpstr>POINTS DIVERS</vt:lpstr>
      <vt:lpstr>POINTS DIVERS</vt:lpstr>
      <vt:lpstr>POINTS DIVERS</vt:lpstr>
      <vt:lpstr>POINTS DIVERS</vt:lpstr>
      <vt:lpstr>POINTS DIVERS</vt:lpstr>
      <vt:lpstr>Présentation PowerPoint</vt:lpstr>
      <vt:lpstr>Présentation PowerPoint</vt:lpstr>
    </vt:vector>
  </TitlesOfParts>
  <Company>Unilim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des directeurs d’écoles doctorales Présentation des missions du poste de Chargée de Professionnalisation des Doctorants</dc:title>
  <dc:creator>Frederique Savignat</dc:creator>
  <cp:lastModifiedBy>Claire Buisson</cp:lastModifiedBy>
  <cp:revision>801</cp:revision>
  <cp:lastPrinted>2024-03-06T10:22:48Z</cp:lastPrinted>
  <dcterms:created xsi:type="dcterms:W3CDTF">2020-09-14T08:27:01Z</dcterms:created>
  <dcterms:modified xsi:type="dcterms:W3CDTF">2024-03-08T08:49:32Z</dcterms:modified>
</cp:coreProperties>
</file>