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1" r:id="rId3"/>
  </p:sldMasterIdLst>
  <p:notesMasterIdLst>
    <p:notesMasterId r:id="rId54"/>
  </p:notesMasterIdLst>
  <p:sldIdLst>
    <p:sldId id="273" r:id="rId4"/>
    <p:sldId id="624" r:id="rId5"/>
    <p:sldId id="649" r:id="rId6"/>
    <p:sldId id="622" r:id="rId7"/>
    <p:sldId id="623" r:id="rId8"/>
    <p:sldId id="723" r:id="rId9"/>
    <p:sldId id="261" r:id="rId10"/>
    <p:sldId id="672" r:id="rId11"/>
    <p:sldId id="702" r:id="rId12"/>
    <p:sldId id="735" r:id="rId13"/>
    <p:sldId id="684" r:id="rId14"/>
    <p:sldId id="736" r:id="rId15"/>
    <p:sldId id="683" r:id="rId16"/>
    <p:sldId id="737" r:id="rId17"/>
    <p:sldId id="604" r:id="rId18"/>
    <p:sldId id="660" r:id="rId19"/>
    <p:sldId id="679" r:id="rId20"/>
    <p:sldId id="745" r:id="rId21"/>
    <p:sldId id="657" r:id="rId22"/>
    <p:sldId id="661" r:id="rId23"/>
    <p:sldId id="313" r:id="rId24"/>
    <p:sldId id="725" r:id="rId25"/>
    <p:sldId id="726" r:id="rId26"/>
    <p:sldId id="727" r:id="rId27"/>
    <p:sldId id="728" r:id="rId28"/>
    <p:sldId id="729" r:id="rId29"/>
    <p:sldId id="730" r:id="rId30"/>
    <p:sldId id="731" r:id="rId31"/>
    <p:sldId id="732" r:id="rId32"/>
    <p:sldId id="733" r:id="rId33"/>
    <p:sldId id="734" r:id="rId34"/>
    <p:sldId id="677" r:id="rId35"/>
    <p:sldId id="311" r:id="rId36"/>
    <p:sldId id="738" r:id="rId37"/>
    <p:sldId id="708" r:id="rId38"/>
    <p:sldId id="722" r:id="rId39"/>
    <p:sldId id="713" r:id="rId40"/>
    <p:sldId id="721" r:id="rId41"/>
    <p:sldId id="740" r:id="rId42"/>
    <p:sldId id="312" r:id="rId43"/>
    <p:sldId id="304" r:id="rId44"/>
    <p:sldId id="741" r:id="rId45"/>
    <p:sldId id="739" r:id="rId46"/>
    <p:sldId id="667" r:id="rId47"/>
    <p:sldId id="743" r:id="rId48"/>
    <p:sldId id="744" r:id="rId49"/>
    <p:sldId id="678" r:id="rId50"/>
    <p:sldId id="682" r:id="rId51"/>
    <p:sldId id="747" r:id="rId52"/>
    <p:sldId id="746" r:id="rId53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Buisson" initials="CB" lastIdx="1" clrIdx="0">
    <p:extLst>
      <p:ext uri="{19B8F6BF-5375-455C-9EA6-DF929625EA0E}">
        <p15:presenceInfo xmlns:p15="http://schemas.microsoft.com/office/powerpoint/2012/main" userId="S-1-5-21-1405975333-2736868122-3282660937-63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FFFF99"/>
    <a:srgbClr val="FF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0234" autoAdjust="0"/>
  </p:normalViewPr>
  <p:slideViewPr>
    <p:cSldViewPr>
      <p:cViewPr varScale="1">
        <p:scale>
          <a:sx n="92" d="100"/>
          <a:sy n="92" d="100"/>
        </p:scale>
        <p:origin x="21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EEB24-9E04-4D84-8B3B-AC20396E1A04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74019ED-3B7F-444E-BFA5-9F17D7F7BBD8}">
      <dgm:prSet phldrT="[Texte]"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Janv-fév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</a:t>
          </a:r>
        </a:p>
      </dgm:t>
    </dgm:pt>
    <dgm:pt modelId="{BB7318DC-C855-4909-A800-1D6805FF1C27}" type="parTrans" cxnId="{E69F9C19-7019-466F-ADC9-7520E768B711}">
      <dgm:prSet/>
      <dgm:spPr/>
      <dgm:t>
        <a:bodyPr/>
        <a:lstStyle/>
        <a:p>
          <a:endParaRPr lang="fr-FR"/>
        </a:p>
      </dgm:t>
    </dgm:pt>
    <dgm:pt modelId="{16375DCD-56EF-4378-85C7-E8D50F68C4E9}" type="sibTrans" cxnId="{E69F9C19-7019-466F-ADC9-7520E768B711}">
      <dgm:prSet/>
      <dgm:spPr/>
      <dgm:t>
        <a:bodyPr/>
        <a:lstStyle/>
        <a:p>
          <a:endParaRPr lang="fr-FR"/>
        </a:p>
      </dgm:t>
    </dgm:pt>
    <dgm:pt modelId="{B5FF438A-8D8C-4413-B767-363CEFF97B24}">
      <dgm:prSet phldrT="[Texte]" custT="1"/>
      <dgm:spPr/>
      <dgm:t>
        <a:bodyPr/>
        <a:lstStyle/>
        <a:p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 24</a:t>
          </a:r>
        </a:p>
      </dgm:t>
    </dgm:pt>
    <dgm:pt modelId="{3740B784-CDB0-43C8-BC22-062F92848847}" type="parTrans" cxnId="{6969B8C6-6653-42F7-8D97-16C874D8162F}">
      <dgm:prSet/>
      <dgm:spPr/>
      <dgm:t>
        <a:bodyPr/>
        <a:lstStyle/>
        <a:p>
          <a:endParaRPr lang="fr-FR"/>
        </a:p>
      </dgm:t>
    </dgm:pt>
    <dgm:pt modelId="{0B527475-E3B3-45F4-BD23-DB3A22DB65C6}" type="sibTrans" cxnId="{6969B8C6-6653-42F7-8D97-16C874D8162F}">
      <dgm:prSet/>
      <dgm:spPr/>
      <dgm:t>
        <a:bodyPr/>
        <a:lstStyle/>
        <a:p>
          <a:endParaRPr lang="fr-FR"/>
        </a:p>
      </dgm:t>
    </dgm:pt>
    <dgm:pt modelId="{55016063-A10D-4B41-9998-2F00EC3A6664}">
      <dgm:prSet phldrT="[Texte]" custT="1"/>
      <dgm:spPr/>
      <dgm:t>
        <a:bodyPr/>
        <a:lstStyle/>
        <a:p>
          <a:r>
            <a:rPr lang="fr-FR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Juin-Sept 24</a:t>
          </a:r>
        </a:p>
      </dgm:t>
    </dgm:pt>
    <dgm:pt modelId="{C2FFC2D1-654C-4605-BAF9-E477525CECA7}" type="parTrans" cxnId="{646E3448-705A-4A48-AF16-DBD220F41FDB}">
      <dgm:prSet/>
      <dgm:spPr/>
      <dgm:t>
        <a:bodyPr/>
        <a:lstStyle/>
        <a:p>
          <a:endParaRPr lang="fr-FR"/>
        </a:p>
      </dgm:t>
    </dgm:pt>
    <dgm:pt modelId="{31BFAD09-FCFB-4ED5-A801-8F64F162AFD4}" type="sibTrans" cxnId="{646E3448-705A-4A48-AF16-DBD220F41FDB}">
      <dgm:prSet/>
      <dgm:spPr/>
      <dgm:t>
        <a:bodyPr/>
        <a:lstStyle/>
        <a:p>
          <a:endParaRPr lang="fr-FR"/>
        </a:p>
      </dgm:t>
    </dgm:pt>
    <dgm:pt modelId="{27AA0EC6-B94B-4E1E-9574-6647EE246652}">
      <dgm:prSet custT="1"/>
      <dgm:spPr/>
      <dgm:t>
        <a:bodyPr/>
        <a:lstStyle/>
        <a:p>
          <a:r>
            <a:rPr lang="fr-FR" sz="1600" dirty="0"/>
            <a:t>Synthèse des échanges et nouvelle proposition en Conseil du CED</a:t>
          </a:r>
        </a:p>
      </dgm:t>
    </dgm:pt>
    <dgm:pt modelId="{7A22C647-E612-4569-8751-65FDFC5C816F}" type="parTrans" cxnId="{73A7FAAA-9E17-4702-A428-603856C7220D}">
      <dgm:prSet/>
      <dgm:spPr/>
      <dgm:t>
        <a:bodyPr/>
        <a:lstStyle/>
        <a:p>
          <a:endParaRPr lang="fr-FR"/>
        </a:p>
      </dgm:t>
    </dgm:pt>
    <dgm:pt modelId="{84AFC1B0-5FCE-49A4-B633-30FE6F83E1B2}" type="sibTrans" cxnId="{73A7FAAA-9E17-4702-A428-603856C7220D}">
      <dgm:prSet/>
      <dgm:spPr/>
      <dgm:t>
        <a:bodyPr/>
        <a:lstStyle/>
        <a:p>
          <a:endParaRPr lang="fr-FR"/>
        </a:p>
      </dgm:t>
    </dgm:pt>
    <dgm:pt modelId="{F941EEF8-E411-44D6-B6F2-A52601B65A04}">
      <dgm:prSet custT="1"/>
      <dgm:spPr/>
      <dgm:t>
        <a:bodyPr/>
        <a:lstStyle/>
        <a:p>
          <a:r>
            <a:rPr lang="fr-FR" sz="1600" dirty="0"/>
            <a:t>Echanges individualisés avec chaque ED sur les différents points</a:t>
          </a:r>
        </a:p>
      </dgm:t>
    </dgm:pt>
    <dgm:pt modelId="{CBD44D18-9FE0-4A52-B217-31D78F7B0DCF}" type="parTrans" cxnId="{0ED776E8-CC41-4D49-98E6-EF4EE84EE102}">
      <dgm:prSet/>
      <dgm:spPr/>
      <dgm:t>
        <a:bodyPr/>
        <a:lstStyle/>
        <a:p>
          <a:endParaRPr lang="fr-FR"/>
        </a:p>
      </dgm:t>
    </dgm:pt>
    <dgm:pt modelId="{D2F424D3-9CB2-4B51-A8A0-779BFFE7802F}" type="sibTrans" cxnId="{0ED776E8-CC41-4D49-98E6-EF4EE84EE102}">
      <dgm:prSet/>
      <dgm:spPr/>
      <dgm:t>
        <a:bodyPr/>
        <a:lstStyle/>
        <a:p>
          <a:endParaRPr lang="fr-FR"/>
        </a:p>
      </dgm:t>
    </dgm:pt>
    <dgm:pt modelId="{C4342202-4FD0-4F32-8EF5-0972E743D3AA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fr-FR" sz="1600" dirty="0"/>
            <a:t>Validation par les instances universitaires : </a:t>
          </a:r>
        </a:p>
        <a:p>
          <a:pPr>
            <a:spcAft>
              <a:spcPts val="0"/>
            </a:spcAft>
          </a:pPr>
          <a:r>
            <a:rPr lang="fr-FR" sz="1600" dirty="0"/>
            <a:t>- Conseil CED 5 juin</a:t>
          </a:r>
        </a:p>
        <a:p>
          <a:pPr>
            <a:spcAft>
              <a:spcPts val="0"/>
            </a:spcAft>
          </a:pPr>
          <a:r>
            <a:rPr lang="fr-FR" sz="1600" dirty="0">
              <a:highlight>
                <a:srgbClr val="FFFFFF"/>
              </a:highlight>
            </a:rPr>
            <a:t>- CR 24 juin</a:t>
          </a:r>
        </a:p>
        <a:p>
          <a:pPr>
            <a:spcAft>
              <a:spcPts val="0"/>
            </a:spcAft>
          </a:pPr>
          <a:r>
            <a:rPr lang="fr-FR" sz="1600" dirty="0">
              <a:highlight>
                <a:srgbClr val="FFFFFF"/>
              </a:highlight>
            </a:rPr>
            <a:t>- CAC 17 sept</a:t>
          </a:r>
        </a:p>
        <a:p>
          <a:pPr>
            <a:spcAft>
              <a:spcPct val="35000"/>
            </a:spcAft>
          </a:pPr>
          <a:endParaRPr lang="fr-FR" sz="900" dirty="0">
            <a:highlight>
              <a:srgbClr val="FFFF00"/>
            </a:highlight>
          </a:endParaRPr>
        </a:p>
        <a:p>
          <a:pPr>
            <a:spcAft>
              <a:spcPct val="35000"/>
            </a:spcAft>
          </a:pPr>
          <a:endParaRPr lang="fr-FR" sz="1600" dirty="0"/>
        </a:p>
      </dgm:t>
    </dgm:pt>
    <dgm:pt modelId="{7D529AA8-078E-4791-BF0B-026EABD5C526}" type="parTrans" cxnId="{FAFD0E8E-7AE6-4221-815E-99E1A85F728A}">
      <dgm:prSet/>
      <dgm:spPr/>
      <dgm:t>
        <a:bodyPr/>
        <a:lstStyle/>
        <a:p>
          <a:endParaRPr lang="fr-FR"/>
        </a:p>
      </dgm:t>
    </dgm:pt>
    <dgm:pt modelId="{155223A6-05F7-4CA9-B920-07D839B76B62}" type="sibTrans" cxnId="{FAFD0E8E-7AE6-4221-815E-99E1A85F728A}">
      <dgm:prSet/>
      <dgm:spPr/>
      <dgm:t>
        <a:bodyPr/>
        <a:lstStyle/>
        <a:p>
          <a:endParaRPr lang="fr-FR"/>
        </a:p>
      </dgm:t>
    </dgm:pt>
    <dgm:pt modelId="{541F864D-04D2-41BD-9900-27E1DF695108}">
      <dgm:prSet custT="1"/>
      <dgm:spPr/>
      <dgm:t>
        <a:bodyPr/>
        <a:lstStyle/>
        <a:p>
          <a:r>
            <a:rPr lang="fr-FR" sz="1800" b="1" cap="none" spc="0" dirty="0">
              <a:ln w="9525"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Rentrée 24</a:t>
          </a:r>
        </a:p>
      </dgm:t>
    </dgm:pt>
    <dgm:pt modelId="{97949CFF-902F-40C8-AB59-64C782BC81BE}" type="parTrans" cxnId="{AD5A9DD7-D3F6-4308-BA92-6EC65D258784}">
      <dgm:prSet/>
      <dgm:spPr/>
      <dgm:t>
        <a:bodyPr/>
        <a:lstStyle/>
        <a:p>
          <a:endParaRPr lang="fr-FR"/>
        </a:p>
      </dgm:t>
    </dgm:pt>
    <dgm:pt modelId="{F93B1C31-F065-47C7-B69B-FE38C759F922}" type="sibTrans" cxnId="{AD5A9DD7-D3F6-4308-BA92-6EC65D258784}">
      <dgm:prSet/>
      <dgm:spPr/>
      <dgm:t>
        <a:bodyPr/>
        <a:lstStyle/>
        <a:p>
          <a:endParaRPr lang="fr-FR"/>
        </a:p>
      </dgm:t>
    </dgm:pt>
    <dgm:pt modelId="{47DDFF97-C7D7-46F4-8F72-A085D0E0046B}">
      <dgm:prSet custT="1"/>
      <dgm:spPr/>
      <dgm:t>
        <a:bodyPr/>
        <a:lstStyle/>
        <a:p>
          <a:r>
            <a:rPr lang="fr-FR" sz="1600" dirty="0"/>
            <a:t>Mise en place du nouveau dispositif</a:t>
          </a:r>
        </a:p>
      </dgm:t>
    </dgm:pt>
    <dgm:pt modelId="{E0EB33FB-7D6B-47A7-9690-4208B0337E90}" type="parTrans" cxnId="{8F2B3D8D-F120-4D34-965F-3660A44D9BD6}">
      <dgm:prSet/>
      <dgm:spPr/>
      <dgm:t>
        <a:bodyPr/>
        <a:lstStyle/>
        <a:p>
          <a:endParaRPr lang="fr-FR"/>
        </a:p>
      </dgm:t>
    </dgm:pt>
    <dgm:pt modelId="{25B28089-9FB5-470B-A3DE-528AFDCF1E12}" type="sibTrans" cxnId="{8F2B3D8D-F120-4D34-965F-3660A44D9BD6}">
      <dgm:prSet/>
      <dgm:spPr/>
      <dgm:t>
        <a:bodyPr/>
        <a:lstStyle/>
        <a:p>
          <a:endParaRPr lang="fr-FR"/>
        </a:p>
      </dgm:t>
    </dgm:pt>
    <dgm:pt modelId="{F806622D-7516-4E8E-882B-6C774C3EFD18}" type="pres">
      <dgm:prSet presAssocID="{682EEB24-9E04-4D84-8B3B-AC20396E1A0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F7CEFCB2-1BCB-4555-A011-FA79777AC256}" type="pres">
      <dgm:prSet presAssocID="{F74019ED-3B7F-444E-BFA5-9F17D7F7BBD8}" presName="composite" presStyleCnt="0"/>
      <dgm:spPr/>
    </dgm:pt>
    <dgm:pt modelId="{11EC188B-9C06-4354-B61C-24F2859331C8}" type="pres">
      <dgm:prSet presAssocID="{F74019ED-3B7F-444E-BFA5-9F17D7F7BBD8}" presName="BackAccent" presStyleLbl="bgShp" presStyleIdx="0" presStyleCnt="4"/>
      <dgm:spPr/>
    </dgm:pt>
    <dgm:pt modelId="{08B410D6-FE1E-4395-A2A3-C77FF14BE524}" type="pres">
      <dgm:prSet presAssocID="{F74019ED-3B7F-444E-BFA5-9F17D7F7BBD8}" presName="Accent" presStyleLbl="alignNode1" presStyleIdx="0" presStyleCnt="4"/>
      <dgm:spPr/>
    </dgm:pt>
    <dgm:pt modelId="{6062C152-4F89-4618-878E-B5D461451E27}" type="pres">
      <dgm:prSet presAssocID="{F74019ED-3B7F-444E-BFA5-9F17D7F7BBD8}" presName="Child" presStyleLbl="revTx" presStyleIdx="0" presStyleCnt="8" custScaleX="113176">
        <dgm:presLayoutVars>
          <dgm:chMax val="0"/>
          <dgm:chPref val="0"/>
          <dgm:bulletEnabled val="1"/>
        </dgm:presLayoutVars>
      </dgm:prSet>
      <dgm:spPr/>
    </dgm:pt>
    <dgm:pt modelId="{130EA6F6-0619-4804-89E9-AAA433C5C0DC}" type="pres">
      <dgm:prSet presAssocID="{F74019ED-3B7F-444E-BFA5-9F17D7F7BBD8}" presName="Parent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B6FEEFB4-E7EB-4738-9927-25DD724A406B}" type="pres">
      <dgm:prSet presAssocID="{16375DCD-56EF-4378-85C7-E8D50F68C4E9}" presName="sibTrans" presStyleCnt="0"/>
      <dgm:spPr/>
    </dgm:pt>
    <dgm:pt modelId="{FFD056C8-7A34-4601-86DB-70D1B1599A6D}" type="pres">
      <dgm:prSet presAssocID="{B5FF438A-8D8C-4413-B767-363CEFF97B24}" presName="composite" presStyleCnt="0"/>
      <dgm:spPr/>
    </dgm:pt>
    <dgm:pt modelId="{58C2FEA1-09BF-4DA2-8EBD-F9A5C4496866}" type="pres">
      <dgm:prSet presAssocID="{B5FF438A-8D8C-4413-B767-363CEFF97B24}" presName="BackAccent" presStyleLbl="bgShp" presStyleIdx="1" presStyleCnt="4"/>
      <dgm:spPr/>
    </dgm:pt>
    <dgm:pt modelId="{BD9A16A9-1913-4556-AD07-CC50881E83AC}" type="pres">
      <dgm:prSet presAssocID="{B5FF438A-8D8C-4413-B767-363CEFF97B24}" presName="Accent" presStyleLbl="alignNode1" presStyleIdx="1" presStyleCnt="4"/>
      <dgm:spPr/>
    </dgm:pt>
    <dgm:pt modelId="{FE228AFB-4B37-426D-B9CD-1D61BA5C9EC1}" type="pres">
      <dgm:prSet presAssocID="{B5FF438A-8D8C-4413-B767-363CEFF97B24}" presName="Child" presStyleLbl="revTx" presStyleIdx="2" presStyleCnt="8" custScaleX="117492">
        <dgm:presLayoutVars>
          <dgm:chMax val="0"/>
          <dgm:chPref val="0"/>
          <dgm:bulletEnabled val="1"/>
        </dgm:presLayoutVars>
      </dgm:prSet>
      <dgm:spPr/>
    </dgm:pt>
    <dgm:pt modelId="{FC1987C3-94AE-4E75-894C-0E1C43EAEEF5}" type="pres">
      <dgm:prSet presAssocID="{B5FF438A-8D8C-4413-B767-363CEFF97B24}" presName="Parent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C67C8F12-62EB-4B16-8A24-967E50FE6D84}" type="pres">
      <dgm:prSet presAssocID="{0B527475-E3B3-45F4-BD23-DB3A22DB65C6}" presName="sibTrans" presStyleCnt="0"/>
      <dgm:spPr/>
    </dgm:pt>
    <dgm:pt modelId="{429AC1AE-D546-40BB-B01F-C4311E3DBBE7}" type="pres">
      <dgm:prSet presAssocID="{55016063-A10D-4B41-9998-2F00EC3A6664}" presName="composite" presStyleCnt="0"/>
      <dgm:spPr/>
    </dgm:pt>
    <dgm:pt modelId="{18E03B70-9C13-472A-9AD9-82D3FFA0F21A}" type="pres">
      <dgm:prSet presAssocID="{55016063-A10D-4B41-9998-2F00EC3A6664}" presName="BackAccent" presStyleLbl="bgShp" presStyleIdx="2" presStyleCnt="4"/>
      <dgm:spPr/>
    </dgm:pt>
    <dgm:pt modelId="{4113D27F-A647-4FC5-A7F2-ED21FA7560B3}" type="pres">
      <dgm:prSet presAssocID="{55016063-A10D-4B41-9998-2F00EC3A6664}" presName="Accent" presStyleLbl="alignNode1" presStyleIdx="2" presStyleCnt="4"/>
      <dgm:spPr/>
    </dgm:pt>
    <dgm:pt modelId="{5002A092-0371-47B8-BC9F-59B23A51A933}" type="pres">
      <dgm:prSet presAssocID="{55016063-A10D-4B41-9998-2F00EC3A6664}" presName="Child" presStyleLbl="revTx" presStyleIdx="4" presStyleCnt="8" custScaleX="138864">
        <dgm:presLayoutVars>
          <dgm:chMax val="0"/>
          <dgm:chPref val="0"/>
          <dgm:bulletEnabled val="1"/>
        </dgm:presLayoutVars>
      </dgm:prSet>
      <dgm:spPr/>
    </dgm:pt>
    <dgm:pt modelId="{4BC10515-D65C-49E6-842B-43B28403BBFA}" type="pres">
      <dgm:prSet presAssocID="{55016063-A10D-4B41-9998-2F00EC3A6664}" presName="Parent" presStyleLbl="revTx" presStyleIdx="5" presStyleCnt="8" custScaleX="131040" custLinFactNeighborX="14217" custLinFactNeighborY="-6940">
        <dgm:presLayoutVars>
          <dgm:chMax val="1"/>
          <dgm:chPref val="1"/>
          <dgm:bulletEnabled val="1"/>
        </dgm:presLayoutVars>
      </dgm:prSet>
      <dgm:spPr/>
    </dgm:pt>
    <dgm:pt modelId="{AF77A0EF-7003-4ABE-A0B7-4E18EF25D48E}" type="pres">
      <dgm:prSet presAssocID="{31BFAD09-FCFB-4ED5-A801-8F64F162AFD4}" presName="sibTrans" presStyleCnt="0"/>
      <dgm:spPr/>
    </dgm:pt>
    <dgm:pt modelId="{711BB9EB-F8FB-4FC4-9B36-539185C89FB0}" type="pres">
      <dgm:prSet presAssocID="{541F864D-04D2-41BD-9900-27E1DF695108}" presName="composite" presStyleCnt="0"/>
      <dgm:spPr/>
    </dgm:pt>
    <dgm:pt modelId="{0BD32FD4-C0F9-401F-92BC-BAEFB1EFE7D9}" type="pres">
      <dgm:prSet presAssocID="{541F864D-04D2-41BD-9900-27E1DF695108}" presName="BackAccent" presStyleLbl="bgShp" presStyleIdx="3" presStyleCnt="4"/>
      <dgm:spPr/>
    </dgm:pt>
    <dgm:pt modelId="{5B6F344C-A961-4762-AE7E-228B86A9BB06}" type="pres">
      <dgm:prSet presAssocID="{541F864D-04D2-41BD-9900-27E1DF695108}" presName="Accent" presStyleLbl="alignNode1" presStyleIdx="3" presStyleCnt="4"/>
      <dgm:spPr/>
    </dgm:pt>
    <dgm:pt modelId="{4E8A4758-FB3F-469A-94A8-29773F343326}" type="pres">
      <dgm:prSet presAssocID="{541F864D-04D2-41BD-9900-27E1DF695108}" presName="Child" presStyleLbl="revTx" presStyleIdx="6" presStyleCnt="8" custScaleX="120729">
        <dgm:presLayoutVars>
          <dgm:chMax val="0"/>
          <dgm:chPref val="0"/>
          <dgm:bulletEnabled val="1"/>
        </dgm:presLayoutVars>
      </dgm:prSet>
      <dgm:spPr/>
    </dgm:pt>
    <dgm:pt modelId="{CE5CAE05-5577-41BB-BC74-1785172AE969}" type="pres">
      <dgm:prSet presAssocID="{541F864D-04D2-41BD-9900-27E1DF695108}" presName="Parent" presStyleLbl="revTx" presStyleIdx="7" presStyleCnt="8">
        <dgm:presLayoutVars>
          <dgm:chMax val="1"/>
          <dgm:chPref val="1"/>
          <dgm:bulletEnabled val="1"/>
        </dgm:presLayoutVars>
      </dgm:prSet>
      <dgm:spPr/>
    </dgm:pt>
  </dgm:ptLst>
  <dgm:cxnLst>
    <dgm:cxn modelId="{E69F9C19-7019-466F-ADC9-7520E768B711}" srcId="{682EEB24-9E04-4D84-8B3B-AC20396E1A04}" destId="{F74019ED-3B7F-444E-BFA5-9F17D7F7BBD8}" srcOrd="0" destOrd="0" parTransId="{BB7318DC-C855-4909-A800-1D6805FF1C27}" sibTransId="{16375DCD-56EF-4378-85C7-E8D50F68C4E9}"/>
    <dgm:cxn modelId="{C66F811E-31F3-4286-9C65-516CEB17E820}" type="presOf" srcId="{682EEB24-9E04-4D84-8B3B-AC20396E1A04}" destId="{F806622D-7516-4E8E-882B-6C774C3EFD18}" srcOrd="0" destOrd="0" presId="urn:microsoft.com/office/officeart/2008/layout/IncreasingCircleProcess"/>
    <dgm:cxn modelId="{2E9E7637-C6C8-4526-B8CC-423930A93E99}" type="presOf" srcId="{55016063-A10D-4B41-9998-2F00EC3A6664}" destId="{4BC10515-D65C-49E6-842B-43B28403BBFA}" srcOrd="0" destOrd="0" presId="urn:microsoft.com/office/officeart/2008/layout/IncreasingCircleProcess"/>
    <dgm:cxn modelId="{3DB13942-B8E6-486B-9302-C124F435A86A}" type="presOf" srcId="{C4342202-4FD0-4F32-8EF5-0972E743D3AA}" destId="{5002A092-0371-47B8-BC9F-59B23A51A933}" srcOrd="0" destOrd="0" presId="urn:microsoft.com/office/officeart/2008/layout/IncreasingCircleProcess"/>
    <dgm:cxn modelId="{646E3448-705A-4A48-AF16-DBD220F41FDB}" srcId="{682EEB24-9E04-4D84-8B3B-AC20396E1A04}" destId="{55016063-A10D-4B41-9998-2F00EC3A6664}" srcOrd="2" destOrd="0" parTransId="{C2FFC2D1-654C-4605-BAF9-E477525CECA7}" sibTransId="{31BFAD09-FCFB-4ED5-A801-8F64F162AFD4}"/>
    <dgm:cxn modelId="{8F2B3D8D-F120-4D34-965F-3660A44D9BD6}" srcId="{541F864D-04D2-41BD-9900-27E1DF695108}" destId="{47DDFF97-C7D7-46F4-8F72-A085D0E0046B}" srcOrd="0" destOrd="0" parTransId="{E0EB33FB-7D6B-47A7-9690-4208B0337E90}" sibTransId="{25B28089-9FB5-470B-A3DE-528AFDCF1E12}"/>
    <dgm:cxn modelId="{FAFD0E8E-7AE6-4221-815E-99E1A85F728A}" srcId="{55016063-A10D-4B41-9998-2F00EC3A6664}" destId="{C4342202-4FD0-4F32-8EF5-0972E743D3AA}" srcOrd="0" destOrd="0" parTransId="{7D529AA8-078E-4791-BF0B-026EABD5C526}" sibTransId="{155223A6-05F7-4CA9-B920-07D839B76B62}"/>
    <dgm:cxn modelId="{E88659A7-97BD-47E1-97D8-B3CBE5010E93}" type="presOf" srcId="{47DDFF97-C7D7-46F4-8F72-A085D0E0046B}" destId="{4E8A4758-FB3F-469A-94A8-29773F343326}" srcOrd="0" destOrd="0" presId="urn:microsoft.com/office/officeart/2008/layout/IncreasingCircleProcess"/>
    <dgm:cxn modelId="{B53AD7A7-1358-4F64-A90B-5EA9D101A2F4}" type="presOf" srcId="{F74019ED-3B7F-444E-BFA5-9F17D7F7BBD8}" destId="{130EA6F6-0619-4804-89E9-AAA433C5C0DC}" srcOrd="0" destOrd="0" presId="urn:microsoft.com/office/officeart/2008/layout/IncreasingCircleProcess"/>
    <dgm:cxn modelId="{73A7FAAA-9E17-4702-A428-603856C7220D}" srcId="{B5FF438A-8D8C-4413-B767-363CEFF97B24}" destId="{27AA0EC6-B94B-4E1E-9574-6647EE246652}" srcOrd="0" destOrd="0" parTransId="{7A22C647-E612-4569-8751-65FDFC5C816F}" sibTransId="{84AFC1B0-5FCE-49A4-B633-30FE6F83E1B2}"/>
    <dgm:cxn modelId="{B8E30CBF-F948-4A84-ABF9-016C049E58A7}" type="presOf" srcId="{541F864D-04D2-41BD-9900-27E1DF695108}" destId="{CE5CAE05-5577-41BB-BC74-1785172AE969}" srcOrd="0" destOrd="0" presId="urn:microsoft.com/office/officeart/2008/layout/IncreasingCircleProcess"/>
    <dgm:cxn modelId="{6969B8C6-6653-42F7-8D97-16C874D8162F}" srcId="{682EEB24-9E04-4D84-8B3B-AC20396E1A04}" destId="{B5FF438A-8D8C-4413-B767-363CEFF97B24}" srcOrd="1" destOrd="0" parTransId="{3740B784-CDB0-43C8-BC22-062F92848847}" sibTransId="{0B527475-E3B3-45F4-BD23-DB3A22DB65C6}"/>
    <dgm:cxn modelId="{AD5A9DD7-D3F6-4308-BA92-6EC65D258784}" srcId="{682EEB24-9E04-4D84-8B3B-AC20396E1A04}" destId="{541F864D-04D2-41BD-9900-27E1DF695108}" srcOrd="3" destOrd="0" parTransId="{97949CFF-902F-40C8-AB59-64C782BC81BE}" sibTransId="{F93B1C31-F065-47C7-B69B-FE38C759F922}"/>
    <dgm:cxn modelId="{432A9FD8-0941-43E2-963A-43C492C77FAC}" type="presOf" srcId="{27AA0EC6-B94B-4E1E-9574-6647EE246652}" destId="{FE228AFB-4B37-426D-B9CD-1D61BA5C9EC1}" srcOrd="0" destOrd="0" presId="urn:microsoft.com/office/officeart/2008/layout/IncreasingCircleProcess"/>
    <dgm:cxn modelId="{93807CE2-A47B-4F87-9C77-C9C7C10BB92C}" type="presOf" srcId="{B5FF438A-8D8C-4413-B767-363CEFF97B24}" destId="{FC1987C3-94AE-4E75-894C-0E1C43EAEEF5}" srcOrd="0" destOrd="0" presId="urn:microsoft.com/office/officeart/2008/layout/IncreasingCircleProcess"/>
    <dgm:cxn modelId="{0ED776E8-CC41-4D49-98E6-EF4EE84EE102}" srcId="{F74019ED-3B7F-444E-BFA5-9F17D7F7BBD8}" destId="{F941EEF8-E411-44D6-B6F2-A52601B65A04}" srcOrd="0" destOrd="0" parTransId="{CBD44D18-9FE0-4A52-B217-31D78F7B0DCF}" sibTransId="{D2F424D3-9CB2-4B51-A8A0-779BFFE7802F}"/>
    <dgm:cxn modelId="{9CFFB9F7-9C2A-4A50-8AC6-488703917DDB}" type="presOf" srcId="{F941EEF8-E411-44D6-B6F2-A52601B65A04}" destId="{6062C152-4F89-4618-878E-B5D461451E27}" srcOrd="0" destOrd="0" presId="urn:microsoft.com/office/officeart/2008/layout/IncreasingCircleProcess"/>
    <dgm:cxn modelId="{AD611EFA-C2A2-4224-893E-BBDE3B1C679D}" type="presParOf" srcId="{F806622D-7516-4E8E-882B-6C774C3EFD18}" destId="{F7CEFCB2-1BCB-4555-A011-FA79777AC256}" srcOrd="0" destOrd="0" presId="urn:microsoft.com/office/officeart/2008/layout/IncreasingCircleProcess"/>
    <dgm:cxn modelId="{C6E3B39A-EA0D-4B91-9C9E-C9178C45A388}" type="presParOf" srcId="{F7CEFCB2-1BCB-4555-A011-FA79777AC256}" destId="{11EC188B-9C06-4354-B61C-24F2859331C8}" srcOrd="0" destOrd="0" presId="urn:microsoft.com/office/officeart/2008/layout/IncreasingCircleProcess"/>
    <dgm:cxn modelId="{A9A12CD5-14B4-4325-B449-00A506FA4C45}" type="presParOf" srcId="{F7CEFCB2-1BCB-4555-A011-FA79777AC256}" destId="{08B410D6-FE1E-4395-A2A3-C77FF14BE524}" srcOrd="1" destOrd="0" presId="urn:microsoft.com/office/officeart/2008/layout/IncreasingCircleProcess"/>
    <dgm:cxn modelId="{3E37AE15-36FF-48A4-907B-14252C52C617}" type="presParOf" srcId="{F7CEFCB2-1BCB-4555-A011-FA79777AC256}" destId="{6062C152-4F89-4618-878E-B5D461451E27}" srcOrd="2" destOrd="0" presId="urn:microsoft.com/office/officeart/2008/layout/IncreasingCircleProcess"/>
    <dgm:cxn modelId="{8C960E3B-50FB-4F11-A3D0-D5BBA58E6D98}" type="presParOf" srcId="{F7CEFCB2-1BCB-4555-A011-FA79777AC256}" destId="{130EA6F6-0619-4804-89E9-AAA433C5C0DC}" srcOrd="3" destOrd="0" presId="urn:microsoft.com/office/officeart/2008/layout/IncreasingCircleProcess"/>
    <dgm:cxn modelId="{7E3981E7-6023-4075-B742-9229201174F8}" type="presParOf" srcId="{F806622D-7516-4E8E-882B-6C774C3EFD18}" destId="{B6FEEFB4-E7EB-4738-9927-25DD724A406B}" srcOrd="1" destOrd="0" presId="urn:microsoft.com/office/officeart/2008/layout/IncreasingCircleProcess"/>
    <dgm:cxn modelId="{8C4A0033-1F5D-4737-A222-9C03B54DBECF}" type="presParOf" srcId="{F806622D-7516-4E8E-882B-6C774C3EFD18}" destId="{FFD056C8-7A34-4601-86DB-70D1B1599A6D}" srcOrd="2" destOrd="0" presId="urn:microsoft.com/office/officeart/2008/layout/IncreasingCircleProcess"/>
    <dgm:cxn modelId="{48F79E42-4884-4A5D-A02F-C01E315BDFF6}" type="presParOf" srcId="{FFD056C8-7A34-4601-86DB-70D1B1599A6D}" destId="{58C2FEA1-09BF-4DA2-8EBD-F9A5C4496866}" srcOrd="0" destOrd="0" presId="urn:microsoft.com/office/officeart/2008/layout/IncreasingCircleProcess"/>
    <dgm:cxn modelId="{0E6913D3-9AC0-4A6D-B49A-91662A79FCDC}" type="presParOf" srcId="{FFD056C8-7A34-4601-86DB-70D1B1599A6D}" destId="{BD9A16A9-1913-4556-AD07-CC50881E83AC}" srcOrd="1" destOrd="0" presId="urn:microsoft.com/office/officeart/2008/layout/IncreasingCircleProcess"/>
    <dgm:cxn modelId="{D6EF8040-D7F7-4915-9D30-6475CD047BE6}" type="presParOf" srcId="{FFD056C8-7A34-4601-86DB-70D1B1599A6D}" destId="{FE228AFB-4B37-426D-B9CD-1D61BA5C9EC1}" srcOrd="2" destOrd="0" presId="urn:microsoft.com/office/officeart/2008/layout/IncreasingCircleProcess"/>
    <dgm:cxn modelId="{C27F2B6C-69E8-428C-9411-4D8386F39C97}" type="presParOf" srcId="{FFD056C8-7A34-4601-86DB-70D1B1599A6D}" destId="{FC1987C3-94AE-4E75-894C-0E1C43EAEEF5}" srcOrd="3" destOrd="0" presId="urn:microsoft.com/office/officeart/2008/layout/IncreasingCircleProcess"/>
    <dgm:cxn modelId="{82E23A24-8F67-4564-8079-E64733902295}" type="presParOf" srcId="{F806622D-7516-4E8E-882B-6C774C3EFD18}" destId="{C67C8F12-62EB-4B16-8A24-967E50FE6D84}" srcOrd="3" destOrd="0" presId="urn:microsoft.com/office/officeart/2008/layout/IncreasingCircleProcess"/>
    <dgm:cxn modelId="{4AE41EE8-8890-4428-A1CD-551B68C83A1B}" type="presParOf" srcId="{F806622D-7516-4E8E-882B-6C774C3EFD18}" destId="{429AC1AE-D546-40BB-B01F-C4311E3DBBE7}" srcOrd="4" destOrd="0" presId="urn:microsoft.com/office/officeart/2008/layout/IncreasingCircleProcess"/>
    <dgm:cxn modelId="{C2772C07-79E3-44F1-A202-D9720A93B371}" type="presParOf" srcId="{429AC1AE-D546-40BB-B01F-C4311E3DBBE7}" destId="{18E03B70-9C13-472A-9AD9-82D3FFA0F21A}" srcOrd="0" destOrd="0" presId="urn:microsoft.com/office/officeart/2008/layout/IncreasingCircleProcess"/>
    <dgm:cxn modelId="{01BD146F-5DBC-484F-9051-A60C13B6E2D7}" type="presParOf" srcId="{429AC1AE-D546-40BB-B01F-C4311E3DBBE7}" destId="{4113D27F-A647-4FC5-A7F2-ED21FA7560B3}" srcOrd="1" destOrd="0" presId="urn:microsoft.com/office/officeart/2008/layout/IncreasingCircleProcess"/>
    <dgm:cxn modelId="{46B5E22E-F322-458C-809D-FA41D5C73B18}" type="presParOf" srcId="{429AC1AE-D546-40BB-B01F-C4311E3DBBE7}" destId="{5002A092-0371-47B8-BC9F-59B23A51A933}" srcOrd="2" destOrd="0" presId="urn:microsoft.com/office/officeart/2008/layout/IncreasingCircleProcess"/>
    <dgm:cxn modelId="{7AAF5AA9-B647-45F0-8F7F-C9A593D44B37}" type="presParOf" srcId="{429AC1AE-D546-40BB-B01F-C4311E3DBBE7}" destId="{4BC10515-D65C-49E6-842B-43B28403BBFA}" srcOrd="3" destOrd="0" presId="urn:microsoft.com/office/officeart/2008/layout/IncreasingCircleProcess"/>
    <dgm:cxn modelId="{F3269032-D122-4872-AB68-A1807E0A9602}" type="presParOf" srcId="{F806622D-7516-4E8E-882B-6C774C3EFD18}" destId="{AF77A0EF-7003-4ABE-A0B7-4E18EF25D48E}" srcOrd="5" destOrd="0" presId="urn:microsoft.com/office/officeart/2008/layout/IncreasingCircleProcess"/>
    <dgm:cxn modelId="{79A0E00C-15DE-4794-BE67-2BF75E76B731}" type="presParOf" srcId="{F806622D-7516-4E8E-882B-6C774C3EFD18}" destId="{711BB9EB-F8FB-4FC4-9B36-539185C89FB0}" srcOrd="6" destOrd="0" presId="urn:microsoft.com/office/officeart/2008/layout/IncreasingCircleProcess"/>
    <dgm:cxn modelId="{2D2D9A7C-494C-4AD3-B176-261C811F6BDB}" type="presParOf" srcId="{711BB9EB-F8FB-4FC4-9B36-539185C89FB0}" destId="{0BD32FD4-C0F9-401F-92BC-BAEFB1EFE7D9}" srcOrd="0" destOrd="0" presId="urn:microsoft.com/office/officeart/2008/layout/IncreasingCircleProcess"/>
    <dgm:cxn modelId="{0C8C609C-2CF1-4E79-8A47-EBAFB6A90E7C}" type="presParOf" srcId="{711BB9EB-F8FB-4FC4-9B36-539185C89FB0}" destId="{5B6F344C-A961-4762-AE7E-228B86A9BB06}" srcOrd="1" destOrd="0" presId="urn:microsoft.com/office/officeart/2008/layout/IncreasingCircleProcess"/>
    <dgm:cxn modelId="{3C444726-5B5C-406A-99F9-231D1CCA4272}" type="presParOf" srcId="{711BB9EB-F8FB-4FC4-9B36-539185C89FB0}" destId="{4E8A4758-FB3F-469A-94A8-29773F343326}" srcOrd="2" destOrd="0" presId="urn:microsoft.com/office/officeart/2008/layout/IncreasingCircleProcess"/>
    <dgm:cxn modelId="{445A5013-8833-4AC6-9831-F9D3791A745F}" type="presParOf" srcId="{711BB9EB-F8FB-4FC4-9B36-539185C89FB0}" destId="{CE5CAE05-5577-41BB-BC74-1785172AE969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7D62A-E80F-4F6A-A164-21E37290D17B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D8D74F6-DF85-45CB-9CD5-BDB679F4BAF4}">
      <dgm:prSet phldrT="[Texte]"/>
      <dgm:spPr/>
      <dgm:t>
        <a:bodyPr/>
        <a:lstStyle/>
        <a:p>
          <a:r>
            <a:rPr lang="fr-FR" dirty="0"/>
            <a:t>6 mars 2024 </a:t>
          </a:r>
        </a:p>
      </dgm:t>
    </dgm:pt>
    <dgm:pt modelId="{55682D47-F785-4233-9184-89001E9C8FCE}" type="parTrans" cxnId="{D96D5D17-2539-4C17-B14C-97C0A788C90B}">
      <dgm:prSet/>
      <dgm:spPr/>
      <dgm:t>
        <a:bodyPr/>
        <a:lstStyle/>
        <a:p>
          <a:endParaRPr lang="fr-FR"/>
        </a:p>
      </dgm:t>
    </dgm:pt>
    <dgm:pt modelId="{654273D9-578B-4F81-8929-8E2249ADE62D}" type="sibTrans" cxnId="{D96D5D17-2539-4C17-B14C-97C0A788C90B}">
      <dgm:prSet/>
      <dgm:spPr/>
      <dgm:t>
        <a:bodyPr/>
        <a:lstStyle/>
        <a:p>
          <a:endParaRPr lang="fr-FR"/>
        </a:p>
      </dgm:t>
    </dgm:pt>
    <dgm:pt modelId="{4A078CC9-79DE-4DB9-9766-3D4AEBBEB42E}">
      <dgm:prSet phldrT="[Texte]"/>
      <dgm:spPr/>
      <dgm:t>
        <a:bodyPr/>
        <a:lstStyle/>
        <a:p>
          <a:r>
            <a:rPr lang="fr-FR" dirty="0"/>
            <a:t>Présentation du dispositif en Conseil du CED </a:t>
          </a:r>
        </a:p>
      </dgm:t>
    </dgm:pt>
    <dgm:pt modelId="{AED19BCE-5F32-4482-9A84-5559AF7BABA1}" type="parTrans" cxnId="{2B300343-FED0-4B91-AE37-E717E91ACD2E}">
      <dgm:prSet/>
      <dgm:spPr/>
      <dgm:t>
        <a:bodyPr/>
        <a:lstStyle/>
        <a:p>
          <a:endParaRPr lang="fr-FR"/>
        </a:p>
      </dgm:t>
    </dgm:pt>
    <dgm:pt modelId="{D8511D39-2B46-44C4-ADD7-EAE5B90C787C}" type="sibTrans" cxnId="{2B300343-FED0-4B91-AE37-E717E91ACD2E}">
      <dgm:prSet/>
      <dgm:spPr/>
      <dgm:t>
        <a:bodyPr/>
        <a:lstStyle/>
        <a:p>
          <a:endParaRPr lang="fr-FR"/>
        </a:p>
      </dgm:t>
    </dgm:pt>
    <dgm:pt modelId="{91A5BF68-51AC-4886-A890-2028ECED5708}">
      <dgm:prSet phldrT="[Texte]"/>
      <dgm:spPr/>
      <dgm:t>
        <a:bodyPr/>
        <a:lstStyle/>
        <a:p>
          <a:r>
            <a:rPr lang="fr-FR" dirty="0"/>
            <a:t>9 avril 2024</a:t>
          </a:r>
        </a:p>
      </dgm:t>
    </dgm:pt>
    <dgm:pt modelId="{2A55361E-4951-41A8-8309-D4679AC4536F}" type="parTrans" cxnId="{191888E4-7D73-4D35-BAF8-177DC7170269}">
      <dgm:prSet/>
      <dgm:spPr/>
      <dgm:t>
        <a:bodyPr/>
        <a:lstStyle/>
        <a:p>
          <a:endParaRPr lang="fr-FR"/>
        </a:p>
      </dgm:t>
    </dgm:pt>
    <dgm:pt modelId="{E0181DEE-203C-42A3-AA98-7B85A67FE5BE}" type="sibTrans" cxnId="{191888E4-7D73-4D35-BAF8-177DC7170269}">
      <dgm:prSet/>
      <dgm:spPr/>
      <dgm:t>
        <a:bodyPr/>
        <a:lstStyle/>
        <a:p>
          <a:endParaRPr lang="fr-FR"/>
        </a:p>
      </dgm:t>
    </dgm:pt>
    <dgm:pt modelId="{D21D2E80-9C56-4FA2-9E4A-13A01D2FB6C0}">
      <dgm:prSet phldrT="[Texte]"/>
      <dgm:spPr/>
      <dgm:t>
        <a:bodyPr/>
        <a:lstStyle/>
        <a:p>
          <a:r>
            <a:rPr lang="fr-FR" dirty="0"/>
            <a:t>Présentation du dispositif en réunion des directeurs d’institut</a:t>
          </a:r>
        </a:p>
      </dgm:t>
    </dgm:pt>
    <dgm:pt modelId="{7A253699-7940-4CF5-ADCC-F9E175E078B1}" type="parTrans" cxnId="{124AD675-F5A0-4CF3-8731-F1BA65E651C5}">
      <dgm:prSet/>
      <dgm:spPr/>
      <dgm:t>
        <a:bodyPr/>
        <a:lstStyle/>
        <a:p>
          <a:endParaRPr lang="fr-FR"/>
        </a:p>
      </dgm:t>
    </dgm:pt>
    <dgm:pt modelId="{768968D2-4B0A-469C-9F30-D39F1A89E1AF}" type="sibTrans" cxnId="{124AD675-F5A0-4CF3-8731-F1BA65E651C5}">
      <dgm:prSet/>
      <dgm:spPr/>
      <dgm:t>
        <a:bodyPr/>
        <a:lstStyle/>
        <a:p>
          <a:endParaRPr lang="fr-FR"/>
        </a:p>
      </dgm:t>
    </dgm:pt>
    <dgm:pt modelId="{3556B60B-C58C-4E5D-ABE2-6292D63E03B8}">
      <dgm:prSet phldrT="[Texte]"/>
      <dgm:spPr/>
      <dgm:t>
        <a:bodyPr/>
        <a:lstStyle/>
        <a:p>
          <a:r>
            <a:rPr lang="fr-FR" dirty="0"/>
            <a:t>27 mai 2024</a:t>
          </a:r>
        </a:p>
      </dgm:t>
    </dgm:pt>
    <dgm:pt modelId="{8B3B60C2-2B3A-4B7C-BE2E-AF3D6E0CCD4D}" type="parTrans" cxnId="{39CBEE11-5107-4A0A-8872-EFDB0A99C5BE}">
      <dgm:prSet/>
      <dgm:spPr/>
      <dgm:t>
        <a:bodyPr/>
        <a:lstStyle/>
        <a:p>
          <a:endParaRPr lang="fr-FR"/>
        </a:p>
      </dgm:t>
    </dgm:pt>
    <dgm:pt modelId="{733F328F-5355-4278-A1AF-A2D0F902B2FA}" type="sibTrans" cxnId="{39CBEE11-5107-4A0A-8872-EFDB0A99C5BE}">
      <dgm:prSet/>
      <dgm:spPr/>
      <dgm:t>
        <a:bodyPr/>
        <a:lstStyle/>
        <a:p>
          <a:endParaRPr lang="fr-FR"/>
        </a:p>
      </dgm:t>
    </dgm:pt>
    <dgm:pt modelId="{689C43AD-558B-4761-ABC9-F33CA574FDDD}">
      <dgm:prSet phldrT="[Texte]"/>
      <dgm:spPr/>
      <dgm:t>
        <a:bodyPr/>
        <a:lstStyle/>
        <a:p>
          <a:r>
            <a:rPr lang="fr-FR" dirty="0"/>
            <a:t>Présentation du dispositif en Commission Recherche</a:t>
          </a:r>
        </a:p>
      </dgm:t>
    </dgm:pt>
    <dgm:pt modelId="{E1008899-7523-4474-98C3-0B0BA6B86ECF}" type="parTrans" cxnId="{EC985820-9DD4-40F7-BC40-4E939FEBD941}">
      <dgm:prSet/>
      <dgm:spPr/>
      <dgm:t>
        <a:bodyPr/>
        <a:lstStyle/>
        <a:p>
          <a:endParaRPr lang="fr-FR"/>
        </a:p>
      </dgm:t>
    </dgm:pt>
    <dgm:pt modelId="{D6869D61-5DA7-4E28-A857-2A0FA9429AD3}" type="sibTrans" cxnId="{EC985820-9DD4-40F7-BC40-4E939FEBD941}">
      <dgm:prSet/>
      <dgm:spPr/>
      <dgm:t>
        <a:bodyPr/>
        <a:lstStyle/>
        <a:p>
          <a:endParaRPr lang="fr-FR"/>
        </a:p>
      </dgm:t>
    </dgm:pt>
    <dgm:pt modelId="{A1B7F355-B6F1-401C-A475-40074C645E2A}" type="pres">
      <dgm:prSet presAssocID="{3B37D62A-E80F-4F6A-A164-21E37290D17B}" presName="Name0" presStyleCnt="0">
        <dgm:presLayoutVars>
          <dgm:dir/>
          <dgm:animLvl val="lvl"/>
          <dgm:resizeHandles val="exact"/>
        </dgm:presLayoutVars>
      </dgm:prSet>
      <dgm:spPr/>
    </dgm:pt>
    <dgm:pt modelId="{105FFB9D-C3A0-4659-A6BF-EEB61608023B}" type="pres">
      <dgm:prSet presAssocID="{3B37D62A-E80F-4F6A-A164-21E37290D17B}" presName="tSp" presStyleCnt="0"/>
      <dgm:spPr/>
    </dgm:pt>
    <dgm:pt modelId="{63E6EE4D-ED99-41FC-AC56-231B5CE8A124}" type="pres">
      <dgm:prSet presAssocID="{3B37D62A-E80F-4F6A-A164-21E37290D17B}" presName="bSp" presStyleCnt="0"/>
      <dgm:spPr/>
    </dgm:pt>
    <dgm:pt modelId="{AC704E08-0880-4253-AD97-5207019BFF29}" type="pres">
      <dgm:prSet presAssocID="{3B37D62A-E80F-4F6A-A164-21E37290D17B}" presName="process" presStyleCnt="0"/>
      <dgm:spPr/>
    </dgm:pt>
    <dgm:pt modelId="{F1F157BE-BD8F-45AC-8961-66AC49BB5259}" type="pres">
      <dgm:prSet presAssocID="{5D8D74F6-DF85-45CB-9CD5-BDB679F4BAF4}" presName="composite1" presStyleCnt="0"/>
      <dgm:spPr/>
    </dgm:pt>
    <dgm:pt modelId="{B524C743-3929-43FD-8BC7-1D1BBD54C9A1}" type="pres">
      <dgm:prSet presAssocID="{5D8D74F6-DF85-45CB-9CD5-BDB679F4BAF4}" presName="dummyNode1" presStyleLbl="node1" presStyleIdx="0" presStyleCnt="3"/>
      <dgm:spPr/>
    </dgm:pt>
    <dgm:pt modelId="{EC64E725-A6CD-42BE-9171-C698E6E556B2}" type="pres">
      <dgm:prSet presAssocID="{5D8D74F6-DF85-45CB-9CD5-BDB679F4BAF4}" presName="childNode1" presStyleLbl="bgAcc1" presStyleIdx="0" presStyleCnt="3">
        <dgm:presLayoutVars>
          <dgm:bulletEnabled val="1"/>
        </dgm:presLayoutVars>
      </dgm:prSet>
      <dgm:spPr/>
    </dgm:pt>
    <dgm:pt modelId="{3A22B6A5-0AB5-4C87-9A51-FFFEF3FF96CD}" type="pres">
      <dgm:prSet presAssocID="{5D8D74F6-DF85-45CB-9CD5-BDB679F4BAF4}" presName="childNode1tx" presStyleLbl="bgAcc1" presStyleIdx="0" presStyleCnt="3">
        <dgm:presLayoutVars>
          <dgm:bulletEnabled val="1"/>
        </dgm:presLayoutVars>
      </dgm:prSet>
      <dgm:spPr/>
    </dgm:pt>
    <dgm:pt modelId="{4417766F-E146-42CA-9BD6-62096114D10D}" type="pres">
      <dgm:prSet presAssocID="{5D8D74F6-DF85-45CB-9CD5-BDB679F4BAF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C098C77-A8B7-4892-B2B4-7FB0423347BB}" type="pres">
      <dgm:prSet presAssocID="{5D8D74F6-DF85-45CB-9CD5-BDB679F4BAF4}" presName="connSite1" presStyleCnt="0"/>
      <dgm:spPr/>
    </dgm:pt>
    <dgm:pt modelId="{782577E9-89B7-4479-91A2-9AB9BD2DFE6E}" type="pres">
      <dgm:prSet presAssocID="{654273D9-578B-4F81-8929-8E2249ADE62D}" presName="Name9" presStyleLbl="sibTrans2D1" presStyleIdx="0" presStyleCnt="2"/>
      <dgm:spPr/>
    </dgm:pt>
    <dgm:pt modelId="{46503469-AB31-473A-B5B0-D290879C2317}" type="pres">
      <dgm:prSet presAssocID="{91A5BF68-51AC-4886-A890-2028ECED5708}" presName="composite2" presStyleCnt="0"/>
      <dgm:spPr/>
    </dgm:pt>
    <dgm:pt modelId="{5F32348C-78BC-4FC8-9B31-0286D915D2AB}" type="pres">
      <dgm:prSet presAssocID="{91A5BF68-51AC-4886-A890-2028ECED5708}" presName="dummyNode2" presStyleLbl="node1" presStyleIdx="0" presStyleCnt="3"/>
      <dgm:spPr/>
    </dgm:pt>
    <dgm:pt modelId="{D3B9F898-D08D-4FD8-B62E-DC9697D956F6}" type="pres">
      <dgm:prSet presAssocID="{91A5BF68-51AC-4886-A890-2028ECED5708}" presName="childNode2" presStyleLbl="bgAcc1" presStyleIdx="1" presStyleCnt="3">
        <dgm:presLayoutVars>
          <dgm:bulletEnabled val="1"/>
        </dgm:presLayoutVars>
      </dgm:prSet>
      <dgm:spPr/>
    </dgm:pt>
    <dgm:pt modelId="{065E96B7-F642-4DFF-9491-AA824B2817A0}" type="pres">
      <dgm:prSet presAssocID="{91A5BF68-51AC-4886-A890-2028ECED5708}" presName="childNode2tx" presStyleLbl="bgAcc1" presStyleIdx="1" presStyleCnt="3">
        <dgm:presLayoutVars>
          <dgm:bulletEnabled val="1"/>
        </dgm:presLayoutVars>
      </dgm:prSet>
      <dgm:spPr/>
    </dgm:pt>
    <dgm:pt modelId="{58AFEE9F-32B5-4637-B5BB-9490FA6E3137}" type="pres">
      <dgm:prSet presAssocID="{91A5BF68-51AC-4886-A890-2028ECED570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907BF72-FF3B-46C9-8AD5-AACC7AA50E20}" type="pres">
      <dgm:prSet presAssocID="{91A5BF68-51AC-4886-A890-2028ECED5708}" presName="connSite2" presStyleCnt="0"/>
      <dgm:spPr/>
    </dgm:pt>
    <dgm:pt modelId="{92F14AF3-1029-466D-BD77-3351AF26767C}" type="pres">
      <dgm:prSet presAssocID="{E0181DEE-203C-42A3-AA98-7B85A67FE5BE}" presName="Name18" presStyleLbl="sibTrans2D1" presStyleIdx="1" presStyleCnt="2"/>
      <dgm:spPr/>
    </dgm:pt>
    <dgm:pt modelId="{EF1FAF39-893B-4294-9F2C-1FAB92250AAC}" type="pres">
      <dgm:prSet presAssocID="{3556B60B-C58C-4E5D-ABE2-6292D63E03B8}" presName="composite1" presStyleCnt="0"/>
      <dgm:spPr/>
    </dgm:pt>
    <dgm:pt modelId="{A52FFF7A-25DD-4738-9EE1-85AE769DC176}" type="pres">
      <dgm:prSet presAssocID="{3556B60B-C58C-4E5D-ABE2-6292D63E03B8}" presName="dummyNode1" presStyleLbl="node1" presStyleIdx="1" presStyleCnt="3"/>
      <dgm:spPr/>
    </dgm:pt>
    <dgm:pt modelId="{865816CA-8A29-4F25-8FBB-04C9659B1531}" type="pres">
      <dgm:prSet presAssocID="{3556B60B-C58C-4E5D-ABE2-6292D63E03B8}" presName="childNode1" presStyleLbl="bgAcc1" presStyleIdx="2" presStyleCnt="3">
        <dgm:presLayoutVars>
          <dgm:bulletEnabled val="1"/>
        </dgm:presLayoutVars>
      </dgm:prSet>
      <dgm:spPr/>
    </dgm:pt>
    <dgm:pt modelId="{A1F2C7A3-06DF-45ED-B2AF-D7BAD8E35BEF}" type="pres">
      <dgm:prSet presAssocID="{3556B60B-C58C-4E5D-ABE2-6292D63E03B8}" presName="childNode1tx" presStyleLbl="bgAcc1" presStyleIdx="2" presStyleCnt="3">
        <dgm:presLayoutVars>
          <dgm:bulletEnabled val="1"/>
        </dgm:presLayoutVars>
      </dgm:prSet>
      <dgm:spPr/>
    </dgm:pt>
    <dgm:pt modelId="{A00E643C-C446-42D7-9A7A-831541D48266}" type="pres">
      <dgm:prSet presAssocID="{3556B60B-C58C-4E5D-ABE2-6292D63E03B8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45ADBCA-4F73-4A75-A5BD-1B98689B9252}" type="pres">
      <dgm:prSet presAssocID="{3556B60B-C58C-4E5D-ABE2-6292D63E03B8}" presName="connSite1" presStyleCnt="0"/>
      <dgm:spPr/>
    </dgm:pt>
  </dgm:ptLst>
  <dgm:cxnLst>
    <dgm:cxn modelId="{B306C904-2212-48D2-BFEB-3FB5B8E83AC9}" type="presOf" srcId="{689C43AD-558B-4761-ABC9-F33CA574FDDD}" destId="{865816CA-8A29-4F25-8FBB-04C9659B1531}" srcOrd="0" destOrd="0" presId="urn:microsoft.com/office/officeart/2005/8/layout/hProcess4"/>
    <dgm:cxn modelId="{410F7A0D-9C98-4C95-9C5D-0862B90C4D0E}" type="presOf" srcId="{91A5BF68-51AC-4886-A890-2028ECED5708}" destId="{58AFEE9F-32B5-4637-B5BB-9490FA6E3137}" srcOrd="0" destOrd="0" presId="urn:microsoft.com/office/officeart/2005/8/layout/hProcess4"/>
    <dgm:cxn modelId="{39CBEE11-5107-4A0A-8872-EFDB0A99C5BE}" srcId="{3B37D62A-E80F-4F6A-A164-21E37290D17B}" destId="{3556B60B-C58C-4E5D-ABE2-6292D63E03B8}" srcOrd="2" destOrd="0" parTransId="{8B3B60C2-2B3A-4B7C-BE2E-AF3D6E0CCD4D}" sibTransId="{733F328F-5355-4278-A1AF-A2D0F902B2FA}"/>
    <dgm:cxn modelId="{D96D5D17-2539-4C17-B14C-97C0A788C90B}" srcId="{3B37D62A-E80F-4F6A-A164-21E37290D17B}" destId="{5D8D74F6-DF85-45CB-9CD5-BDB679F4BAF4}" srcOrd="0" destOrd="0" parTransId="{55682D47-F785-4233-9184-89001E9C8FCE}" sibTransId="{654273D9-578B-4F81-8929-8E2249ADE62D}"/>
    <dgm:cxn modelId="{EC985820-9DD4-40F7-BC40-4E939FEBD941}" srcId="{3556B60B-C58C-4E5D-ABE2-6292D63E03B8}" destId="{689C43AD-558B-4761-ABC9-F33CA574FDDD}" srcOrd="0" destOrd="0" parTransId="{E1008899-7523-4474-98C3-0B0BA6B86ECF}" sibTransId="{D6869D61-5DA7-4E28-A857-2A0FA9429AD3}"/>
    <dgm:cxn modelId="{2B300343-FED0-4B91-AE37-E717E91ACD2E}" srcId="{5D8D74F6-DF85-45CB-9CD5-BDB679F4BAF4}" destId="{4A078CC9-79DE-4DB9-9766-3D4AEBBEB42E}" srcOrd="0" destOrd="0" parTransId="{AED19BCE-5F32-4482-9A84-5559AF7BABA1}" sibTransId="{D8511D39-2B46-44C4-ADD7-EAE5B90C787C}"/>
    <dgm:cxn modelId="{124AD675-F5A0-4CF3-8731-F1BA65E651C5}" srcId="{91A5BF68-51AC-4886-A890-2028ECED5708}" destId="{D21D2E80-9C56-4FA2-9E4A-13A01D2FB6C0}" srcOrd="0" destOrd="0" parTransId="{7A253699-7940-4CF5-ADCC-F9E175E078B1}" sibTransId="{768968D2-4B0A-469C-9F30-D39F1A89E1AF}"/>
    <dgm:cxn modelId="{03B4C559-6631-4D3A-94C2-BB4DD8234F34}" type="presOf" srcId="{689C43AD-558B-4761-ABC9-F33CA574FDDD}" destId="{A1F2C7A3-06DF-45ED-B2AF-D7BAD8E35BEF}" srcOrd="1" destOrd="0" presId="urn:microsoft.com/office/officeart/2005/8/layout/hProcess4"/>
    <dgm:cxn modelId="{E499D77D-8628-4456-B2E2-0D36099BC0E2}" type="presOf" srcId="{3556B60B-C58C-4E5D-ABE2-6292D63E03B8}" destId="{A00E643C-C446-42D7-9A7A-831541D48266}" srcOrd="0" destOrd="0" presId="urn:microsoft.com/office/officeart/2005/8/layout/hProcess4"/>
    <dgm:cxn modelId="{CE17B880-458C-45A2-840F-EA7F79AED553}" type="presOf" srcId="{3B37D62A-E80F-4F6A-A164-21E37290D17B}" destId="{A1B7F355-B6F1-401C-A475-40074C645E2A}" srcOrd="0" destOrd="0" presId="urn:microsoft.com/office/officeart/2005/8/layout/hProcess4"/>
    <dgm:cxn modelId="{5D94A691-CCBF-4A5A-BDBA-1B3D9E3A85F4}" type="presOf" srcId="{4A078CC9-79DE-4DB9-9766-3D4AEBBEB42E}" destId="{EC64E725-A6CD-42BE-9171-C698E6E556B2}" srcOrd="0" destOrd="0" presId="urn:microsoft.com/office/officeart/2005/8/layout/hProcess4"/>
    <dgm:cxn modelId="{AD924DB3-E913-4508-8432-214C3A5308AD}" type="presOf" srcId="{654273D9-578B-4F81-8929-8E2249ADE62D}" destId="{782577E9-89B7-4479-91A2-9AB9BD2DFE6E}" srcOrd="0" destOrd="0" presId="urn:microsoft.com/office/officeart/2005/8/layout/hProcess4"/>
    <dgm:cxn modelId="{2DFBD5B3-A4BD-4697-A01F-94EF99F09F34}" type="presOf" srcId="{5D8D74F6-DF85-45CB-9CD5-BDB679F4BAF4}" destId="{4417766F-E146-42CA-9BD6-62096114D10D}" srcOrd="0" destOrd="0" presId="urn:microsoft.com/office/officeart/2005/8/layout/hProcess4"/>
    <dgm:cxn modelId="{020E2FBB-7F90-405E-926F-5D950C12E5DF}" type="presOf" srcId="{D21D2E80-9C56-4FA2-9E4A-13A01D2FB6C0}" destId="{065E96B7-F642-4DFF-9491-AA824B2817A0}" srcOrd="1" destOrd="0" presId="urn:microsoft.com/office/officeart/2005/8/layout/hProcess4"/>
    <dgm:cxn modelId="{5F5DC1DF-2A76-4F2D-82E3-C952DA24FF2A}" type="presOf" srcId="{4A078CC9-79DE-4DB9-9766-3D4AEBBEB42E}" destId="{3A22B6A5-0AB5-4C87-9A51-FFFEF3FF96CD}" srcOrd="1" destOrd="0" presId="urn:microsoft.com/office/officeart/2005/8/layout/hProcess4"/>
    <dgm:cxn modelId="{191888E4-7D73-4D35-BAF8-177DC7170269}" srcId="{3B37D62A-E80F-4F6A-A164-21E37290D17B}" destId="{91A5BF68-51AC-4886-A890-2028ECED5708}" srcOrd="1" destOrd="0" parTransId="{2A55361E-4951-41A8-8309-D4679AC4536F}" sibTransId="{E0181DEE-203C-42A3-AA98-7B85A67FE5BE}"/>
    <dgm:cxn modelId="{57A5E4F7-6BF2-4C9D-BFB2-BFCA92EE501E}" type="presOf" srcId="{D21D2E80-9C56-4FA2-9E4A-13A01D2FB6C0}" destId="{D3B9F898-D08D-4FD8-B62E-DC9697D956F6}" srcOrd="0" destOrd="0" presId="urn:microsoft.com/office/officeart/2005/8/layout/hProcess4"/>
    <dgm:cxn modelId="{615227FD-1872-40EE-8D9E-75E6E378970E}" type="presOf" srcId="{E0181DEE-203C-42A3-AA98-7B85A67FE5BE}" destId="{92F14AF3-1029-466D-BD77-3351AF26767C}" srcOrd="0" destOrd="0" presId="urn:microsoft.com/office/officeart/2005/8/layout/hProcess4"/>
    <dgm:cxn modelId="{517C616D-5D56-4099-B5E2-8DE9B79FB879}" type="presParOf" srcId="{A1B7F355-B6F1-401C-A475-40074C645E2A}" destId="{105FFB9D-C3A0-4659-A6BF-EEB61608023B}" srcOrd="0" destOrd="0" presId="urn:microsoft.com/office/officeart/2005/8/layout/hProcess4"/>
    <dgm:cxn modelId="{D655BF9B-AF89-483E-8739-601B1F807737}" type="presParOf" srcId="{A1B7F355-B6F1-401C-A475-40074C645E2A}" destId="{63E6EE4D-ED99-41FC-AC56-231B5CE8A124}" srcOrd="1" destOrd="0" presId="urn:microsoft.com/office/officeart/2005/8/layout/hProcess4"/>
    <dgm:cxn modelId="{05524C3D-AE0A-42D6-8052-091CB33003A6}" type="presParOf" srcId="{A1B7F355-B6F1-401C-A475-40074C645E2A}" destId="{AC704E08-0880-4253-AD97-5207019BFF29}" srcOrd="2" destOrd="0" presId="urn:microsoft.com/office/officeart/2005/8/layout/hProcess4"/>
    <dgm:cxn modelId="{BAB6115F-C17D-4D11-B973-8AC7852C1E5F}" type="presParOf" srcId="{AC704E08-0880-4253-AD97-5207019BFF29}" destId="{F1F157BE-BD8F-45AC-8961-66AC49BB5259}" srcOrd="0" destOrd="0" presId="urn:microsoft.com/office/officeart/2005/8/layout/hProcess4"/>
    <dgm:cxn modelId="{1D1379A9-F193-489A-9B5A-02E1500E2631}" type="presParOf" srcId="{F1F157BE-BD8F-45AC-8961-66AC49BB5259}" destId="{B524C743-3929-43FD-8BC7-1D1BBD54C9A1}" srcOrd="0" destOrd="0" presId="urn:microsoft.com/office/officeart/2005/8/layout/hProcess4"/>
    <dgm:cxn modelId="{8DAE82B4-48DE-40F2-99DE-0C2D62EC84AA}" type="presParOf" srcId="{F1F157BE-BD8F-45AC-8961-66AC49BB5259}" destId="{EC64E725-A6CD-42BE-9171-C698E6E556B2}" srcOrd="1" destOrd="0" presId="urn:microsoft.com/office/officeart/2005/8/layout/hProcess4"/>
    <dgm:cxn modelId="{2126C1D4-CE3F-4C33-AA98-A1E72B1FC361}" type="presParOf" srcId="{F1F157BE-BD8F-45AC-8961-66AC49BB5259}" destId="{3A22B6A5-0AB5-4C87-9A51-FFFEF3FF96CD}" srcOrd="2" destOrd="0" presId="urn:microsoft.com/office/officeart/2005/8/layout/hProcess4"/>
    <dgm:cxn modelId="{8AA555BE-724A-4ED8-A087-9E3EE8CD7B97}" type="presParOf" srcId="{F1F157BE-BD8F-45AC-8961-66AC49BB5259}" destId="{4417766F-E146-42CA-9BD6-62096114D10D}" srcOrd="3" destOrd="0" presId="urn:microsoft.com/office/officeart/2005/8/layout/hProcess4"/>
    <dgm:cxn modelId="{779107A0-68B5-4DC8-BA27-71692C905319}" type="presParOf" srcId="{F1F157BE-BD8F-45AC-8961-66AC49BB5259}" destId="{0C098C77-A8B7-4892-B2B4-7FB0423347BB}" srcOrd="4" destOrd="0" presId="urn:microsoft.com/office/officeart/2005/8/layout/hProcess4"/>
    <dgm:cxn modelId="{54A4B659-8D7B-44F5-85C3-406A9AC68A2B}" type="presParOf" srcId="{AC704E08-0880-4253-AD97-5207019BFF29}" destId="{782577E9-89B7-4479-91A2-9AB9BD2DFE6E}" srcOrd="1" destOrd="0" presId="urn:microsoft.com/office/officeart/2005/8/layout/hProcess4"/>
    <dgm:cxn modelId="{FAA299B2-4EA6-4FD9-8433-1880B5C415E0}" type="presParOf" srcId="{AC704E08-0880-4253-AD97-5207019BFF29}" destId="{46503469-AB31-473A-B5B0-D290879C2317}" srcOrd="2" destOrd="0" presId="urn:microsoft.com/office/officeart/2005/8/layout/hProcess4"/>
    <dgm:cxn modelId="{27DE72EB-C0AA-4187-B560-3CA6148365EE}" type="presParOf" srcId="{46503469-AB31-473A-B5B0-D290879C2317}" destId="{5F32348C-78BC-4FC8-9B31-0286D915D2AB}" srcOrd="0" destOrd="0" presId="urn:microsoft.com/office/officeart/2005/8/layout/hProcess4"/>
    <dgm:cxn modelId="{BE22B0A7-EC5D-46A0-828D-A14E54773CD3}" type="presParOf" srcId="{46503469-AB31-473A-B5B0-D290879C2317}" destId="{D3B9F898-D08D-4FD8-B62E-DC9697D956F6}" srcOrd="1" destOrd="0" presId="urn:microsoft.com/office/officeart/2005/8/layout/hProcess4"/>
    <dgm:cxn modelId="{49EB4823-02C2-430B-BE34-59FE3EEAA470}" type="presParOf" srcId="{46503469-AB31-473A-B5B0-D290879C2317}" destId="{065E96B7-F642-4DFF-9491-AA824B2817A0}" srcOrd="2" destOrd="0" presId="urn:microsoft.com/office/officeart/2005/8/layout/hProcess4"/>
    <dgm:cxn modelId="{A1F30001-7F29-4E10-AC32-D6BF81E6F6C0}" type="presParOf" srcId="{46503469-AB31-473A-B5B0-D290879C2317}" destId="{58AFEE9F-32B5-4637-B5BB-9490FA6E3137}" srcOrd="3" destOrd="0" presId="urn:microsoft.com/office/officeart/2005/8/layout/hProcess4"/>
    <dgm:cxn modelId="{5DBA35B7-F419-4E67-8F6E-E13D4A985589}" type="presParOf" srcId="{46503469-AB31-473A-B5B0-D290879C2317}" destId="{7907BF72-FF3B-46C9-8AD5-AACC7AA50E20}" srcOrd="4" destOrd="0" presId="urn:microsoft.com/office/officeart/2005/8/layout/hProcess4"/>
    <dgm:cxn modelId="{6EF83E05-DECE-46C3-803A-7C4A32F0C15F}" type="presParOf" srcId="{AC704E08-0880-4253-AD97-5207019BFF29}" destId="{92F14AF3-1029-466D-BD77-3351AF26767C}" srcOrd="3" destOrd="0" presId="urn:microsoft.com/office/officeart/2005/8/layout/hProcess4"/>
    <dgm:cxn modelId="{349F47DC-7403-495F-A8C0-3E2EF285DDC8}" type="presParOf" srcId="{AC704E08-0880-4253-AD97-5207019BFF29}" destId="{EF1FAF39-893B-4294-9F2C-1FAB92250AAC}" srcOrd="4" destOrd="0" presId="urn:microsoft.com/office/officeart/2005/8/layout/hProcess4"/>
    <dgm:cxn modelId="{BAFD3D34-C2ED-4130-A801-828D8F0A826B}" type="presParOf" srcId="{EF1FAF39-893B-4294-9F2C-1FAB92250AAC}" destId="{A52FFF7A-25DD-4738-9EE1-85AE769DC176}" srcOrd="0" destOrd="0" presId="urn:microsoft.com/office/officeart/2005/8/layout/hProcess4"/>
    <dgm:cxn modelId="{C4CDB711-1251-4474-BF3B-BE4FAF8AAB0F}" type="presParOf" srcId="{EF1FAF39-893B-4294-9F2C-1FAB92250AAC}" destId="{865816CA-8A29-4F25-8FBB-04C9659B1531}" srcOrd="1" destOrd="0" presId="urn:microsoft.com/office/officeart/2005/8/layout/hProcess4"/>
    <dgm:cxn modelId="{7CFCB430-289B-452A-BB91-9DB264797716}" type="presParOf" srcId="{EF1FAF39-893B-4294-9F2C-1FAB92250AAC}" destId="{A1F2C7A3-06DF-45ED-B2AF-D7BAD8E35BEF}" srcOrd="2" destOrd="0" presId="urn:microsoft.com/office/officeart/2005/8/layout/hProcess4"/>
    <dgm:cxn modelId="{0EC4ECF2-3796-441B-8791-A91BCA0D80A8}" type="presParOf" srcId="{EF1FAF39-893B-4294-9F2C-1FAB92250AAC}" destId="{A00E643C-C446-42D7-9A7A-831541D48266}" srcOrd="3" destOrd="0" presId="urn:microsoft.com/office/officeart/2005/8/layout/hProcess4"/>
    <dgm:cxn modelId="{A8CA837F-ACE7-40B2-9E65-EF70ACD1C417}" type="presParOf" srcId="{EF1FAF39-893B-4294-9F2C-1FAB92250AAC}" destId="{045ADBCA-4F73-4A75-A5BD-1B98689B925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8E8F2-64C5-433A-A950-9A78C7835BC1}" type="doc">
      <dgm:prSet loTypeId="urn:microsoft.com/office/officeart/2008/layout/NameandTitleOrganizationalChart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C7C516E-A2AF-4E50-905B-6196D286E830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2000" b="0" dirty="0"/>
            <a:t>Audition puis classement des candidats par une commission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2000" b="0" i="1" dirty="0"/>
            <a:t>ad hoc </a:t>
          </a:r>
          <a:r>
            <a:rPr lang="fr-FR" sz="2000" b="0" dirty="0"/>
            <a:t>composée des directeurs d’ED, directeurs d’institut de Recherche, du directeur du CED et du VP Recherche</a:t>
          </a:r>
        </a:p>
      </dgm:t>
    </dgm:pt>
    <dgm:pt modelId="{738635F0-44CC-421E-BA22-1BA048A2CD85}" type="parTrans" cxnId="{FB91491E-119C-4144-844C-9AA03BD42CD4}">
      <dgm:prSet/>
      <dgm:spPr/>
      <dgm:t>
        <a:bodyPr/>
        <a:lstStyle/>
        <a:p>
          <a:endParaRPr lang="fr-FR"/>
        </a:p>
      </dgm:t>
    </dgm:pt>
    <dgm:pt modelId="{B1B4C2A3-C6BE-43EC-9705-D83FFC4AEBCF}" type="sibTrans" cxnId="{FB91491E-119C-4144-844C-9AA03BD42CD4}">
      <dgm:prSet custT="1"/>
      <dgm:spPr/>
      <dgm:t>
        <a:bodyPr/>
        <a:lstStyle/>
        <a:p>
          <a:pPr algn="ctr"/>
          <a:r>
            <a:rPr lang="fr-FR" sz="1200" dirty="0"/>
            <a:t>FEVRIER 2025</a:t>
          </a:r>
        </a:p>
      </dgm:t>
    </dgm:pt>
    <dgm:pt modelId="{F4315EEC-1B44-44CB-939D-4548A635035A}">
      <dgm:prSet phldrT="[Texte]" custT="1"/>
      <dgm:spPr/>
      <dgm:t>
        <a:bodyPr/>
        <a:lstStyle/>
        <a:p>
          <a:r>
            <a:rPr lang="fr-FR" sz="1600" dirty="0"/>
            <a:t>Dossier classé premier =&gt; retenu sur le financement dégagé par l’Ul*</a:t>
          </a:r>
        </a:p>
      </dgm:t>
    </dgm:pt>
    <dgm:pt modelId="{C355EE82-2039-4F2A-A51E-6EAB9758EC8D}" type="parTrans" cxnId="{05DE8D80-EDE1-465E-9FCC-DC8568396EB9}">
      <dgm:prSet/>
      <dgm:spPr/>
      <dgm:t>
        <a:bodyPr/>
        <a:lstStyle/>
        <a:p>
          <a:endParaRPr lang="fr-FR"/>
        </a:p>
      </dgm:t>
    </dgm:pt>
    <dgm:pt modelId="{3D24BC62-5B64-4B12-B528-6E788A832221}" type="sibTrans" cxnId="{05DE8D80-EDE1-465E-9FCC-DC8568396EB9}">
      <dgm:prSet custT="1"/>
      <dgm:spPr/>
      <dgm:t>
        <a:bodyPr/>
        <a:lstStyle/>
        <a:p>
          <a:pPr algn="ctr"/>
          <a:r>
            <a:rPr lang="fr-FR" sz="1200" dirty="0"/>
            <a:t>MARS  2025</a:t>
          </a:r>
        </a:p>
      </dgm:t>
    </dgm:pt>
    <dgm:pt modelId="{733C34B9-B381-4A3C-B9B0-BFACE0F41C59}">
      <dgm:prSet phldrT="[Texte]" custT="1"/>
      <dgm:spPr/>
      <dgm:t>
        <a:bodyPr/>
        <a:lstStyle/>
        <a:p>
          <a:r>
            <a:rPr lang="fr-FR" sz="1600" dirty="0"/>
            <a:t>Dossier classé deuxième et suivants =&gt; déposé(s) dans le cadre de la campagne nationale  « doctorat handicap »* </a:t>
          </a:r>
        </a:p>
      </dgm:t>
    </dgm:pt>
    <dgm:pt modelId="{FFB4F26B-28B3-4D9F-9D7C-5B054F083561}" type="parTrans" cxnId="{88D9CBAE-E94B-4E56-B956-1ABA05F156BC}">
      <dgm:prSet/>
      <dgm:spPr/>
      <dgm:t>
        <a:bodyPr/>
        <a:lstStyle/>
        <a:p>
          <a:endParaRPr lang="fr-FR"/>
        </a:p>
      </dgm:t>
    </dgm:pt>
    <dgm:pt modelId="{46A503A2-AB6A-4DC3-8D06-F12E7C42EBB0}" type="sibTrans" cxnId="{88D9CBAE-E94B-4E56-B956-1ABA05F156BC}">
      <dgm:prSet custT="1"/>
      <dgm:spPr/>
      <dgm:t>
        <a:bodyPr/>
        <a:lstStyle/>
        <a:p>
          <a:pPr algn="ctr"/>
          <a:r>
            <a:rPr lang="fr-FR" sz="1200" dirty="0"/>
            <a:t>MARS 2025 </a:t>
          </a:r>
        </a:p>
      </dgm:t>
    </dgm:pt>
    <dgm:pt modelId="{A47880EF-4E32-41E4-A183-64A71779E727}">
      <dgm:prSet phldrT="[Texte]" custT="1"/>
      <dgm:spPr/>
      <dgm:t>
        <a:bodyPr/>
        <a:lstStyle/>
        <a:p>
          <a:r>
            <a:rPr lang="fr-FR" sz="2000" dirty="0"/>
            <a:t>Un appel à candidature spécifique pour l’attribution </a:t>
          </a:r>
        </a:p>
        <a:p>
          <a:r>
            <a:rPr lang="fr-FR" sz="2000" dirty="0"/>
            <a:t>de contrats doctoraux handicap</a:t>
          </a:r>
        </a:p>
      </dgm:t>
    </dgm:pt>
    <dgm:pt modelId="{690A7253-11A7-483F-BDB4-04835B0BE3A8}" type="sibTrans" cxnId="{9A0D78EA-22FD-4630-BFE2-BBC89AE55D3D}">
      <dgm:prSet custT="1"/>
      <dgm:spPr/>
      <dgm:t>
        <a:bodyPr/>
        <a:lstStyle/>
        <a:p>
          <a:pPr algn="ctr"/>
          <a:r>
            <a:rPr lang="fr-FR" sz="1200" dirty="0"/>
            <a:t>NOVEMBRE / DECEMBRE 2024 </a:t>
          </a:r>
        </a:p>
      </dgm:t>
    </dgm:pt>
    <dgm:pt modelId="{26CC3C4A-AEC7-447C-9BAA-F4FBE50F9448}" type="parTrans" cxnId="{9A0D78EA-22FD-4630-BFE2-BBC89AE55D3D}">
      <dgm:prSet/>
      <dgm:spPr/>
      <dgm:t>
        <a:bodyPr/>
        <a:lstStyle/>
        <a:p>
          <a:endParaRPr lang="fr-FR"/>
        </a:p>
      </dgm:t>
    </dgm:pt>
    <dgm:pt modelId="{BC9732CB-F707-41C0-B49C-7E3C6B8700CC}" type="pres">
      <dgm:prSet presAssocID="{CE28E8F2-64C5-433A-A950-9A78C7835B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4810CA-ABA8-41DE-A0B0-2FF590365B4D}" type="pres">
      <dgm:prSet presAssocID="{A47880EF-4E32-41E4-A183-64A71779E727}" presName="hierRoot1" presStyleCnt="0">
        <dgm:presLayoutVars>
          <dgm:hierBranch val="init"/>
        </dgm:presLayoutVars>
      </dgm:prSet>
      <dgm:spPr/>
    </dgm:pt>
    <dgm:pt modelId="{F57BE15D-27FB-4DEE-930D-99529EC13E50}" type="pres">
      <dgm:prSet presAssocID="{A47880EF-4E32-41E4-A183-64A71779E727}" presName="rootComposite1" presStyleCnt="0"/>
      <dgm:spPr/>
    </dgm:pt>
    <dgm:pt modelId="{E0C195D7-862A-45DE-821A-320A22B16553}" type="pres">
      <dgm:prSet presAssocID="{A47880EF-4E32-41E4-A183-64A71779E727}" presName="rootText1" presStyleLbl="node0" presStyleIdx="0" presStyleCnt="1" custScaleX="407021" custLinFactNeighborY="27479">
        <dgm:presLayoutVars>
          <dgm:chMax/>
          <dgm:chPref val="3"/>
        </dgm:presLayoutVars>
      </dgm:prSet>
      <dgm:spPr/>
    </dgm:pt>
    <dgm:pt modelId="{BF91D814-7919-4EF6-B718-F64A9D9E1592}" type="pres">
      <dgm:prSet presAssocID="{A47880EF-4E32-41E4-A183-64A71779E727}" presName="titleText1" presStyleLbl="fgAcc0" presStyleIdx="0" presStyleCnt="1" custScaleX="135551" custLinFactX="48750" custLinFactNeighborX="100000" custLinFactNeighborY="93029">
        <dgm:presLayoutVars>
          <dgm:chMax val="0"/>
          <dgm:chPref val="0"/>
        </dgm:presLayoutVars>
      </dgm:prSet>
      <dgm:spPr/>
    </dgm:pt>
    <dgm:pt modelId="{3D7A859E-6FE1-46DE-B79E-10F894383B9C}" type="pres">
      <dgm:prSet presAssocID="{A47880EF-4E32-41E4-A183-64A71779E727}" presName="rootConnector1" presStyleLbl="node1" presStyleIdx="0" presStyleCnt="3"/>
      <dgm:spPr/>
    </dgm:pt>
    <dgm:pt modelId="{07F17F25-2DEE-42A8-9901-E467B5CE4320}" type="pres">
      <dgm:prSet presAssocID="{A47880EF-4E32-41E4-A183-64A71779E727}" presName="hierChild2" presStyleCnt="0"/>
      <dgm:spPr/>
    </dgm:pt>
    <dgm:pt modelId="{036FA104-775A-4850-9E1B-7CB1EEEA81B5}" type="pres">
      <dgm:prSet presAssocID="{738635F0-44CC-421E-BA22-1BA048A2CD85}" presName="Name37" presStyleLbl="parChTrans1D2" presStyleIdx="0" presStyleCnt="1"/>
      <dgm:spPr/>
    </dgm:pt>
    <dgm:pt modelId="{E6B9ACD8-7252-4E6C-ACE9-15011A765666}" type="pres">
      <dgm:prSet presAssocID="{6C7C516E-A2AF-4E50-905B-6196D286E830}" presName="hierRoot2" presStyleCnt="0">
        <dgm:presLayoutVars>
          <dgm:hierBranch val="init"/>
        </dgm:presLayoutVars>
      </dgm:prSet>
      <dgm:spPr/>
    </dgm:pt>
    <dgm:pt modelId="{8AB5CD89-A6D2-4273-B78E-5343EE814113}" type="pres">
      <dgm:prSet presAssocID="{6C7C516E-A2AF-4E50-905B-6196D286E830}" presName="rootComposite" presStyleCnt="0"/>
      <dgm:spPr/>
    </dgm:pt>
    <dgm:pt modelId="{63C4FF23-08E5-4AB8-8DE9-C1FC13C80372}" type="pres">
      <dgm:prSet presAssocID="{6C7C516E-A2AF-4E50-905B-6196D286E830}" presName="rootText" presStyleLbl="node1" presStyleIdx="0" presStyleCnt="3" custScaleX="404801" custScaleY="110388">
        <dgm:presLayoutVars>
          <dgm:chMax/>
          <dgm:chPref val="3"/>
        </dgm:presLayoutVars>
      </dgm:prSet>
      <dgm:spPr/>
    </dgm:pt>
    <dgm:pt modelId="{9D193786-64EF-44B2-BFE3-409BF06FDE3E}" type="pres">
      <dgm:prSet presAssocID="{6C7C516E-A2AF-4E50-905B-6196D286E830}" presName="titleText2" presStyleLbl="fgAcc1" presStyleIdx="0" presStyleCnt="3" custLinFactX="62992" custLinFactNeighborX="100000" custLinFactNeighborY="73620">
        <dgm:presLayoutVars>
          <dgm:chMax val="0"/>
          <dgm:chPref val="0"/>
        </dgm:presLayoutVars>
      </dgm:prSet>
      <dgm:spPr/>
    </dgm:pt>
    <dgm:pt modelId="{0427C9D8-9D3C-4BFE-BA3D-98DA50605586}" type="pres">
      <dgm:prSet presAssocID="{6C7C516E-A2AF-4E50-905B-6196D286E830}" presName="rootConnector" presStyleLbl="node2" presStyleIdx="0" presStyleCnt="0"/>
      <dgm:spPr/>
    </dgm:pt>
    <dgm:pt modelId="{BDDBD524-9A34-41AF-832E-D8FACB36F9C7}" type="pres">
      <dgm:prSet presAssocID="{6C7C516E-A2AF-4E50-905B-6196D286E830}" presName="hierChild4" presStyleCnt="0"/>
      <dgm:spPr/>
    </dgm:pt>
    <dgm:pt modelId="{0E04C62B-D4D0-4B41-9520-E7B31CE34ADB}" type="pres">
      <dgm:prSet presAssocID="{C355EE82-2039-4F2A-A51E-6EAB9758EC8D}" presName="Name37" presStyleLbl="parChTrans1D3" presStyleIdx="0" presStyleCnt="2"/>
      <dgm:spPr/>
    </dgm:pt>
    <dgm:pt modelId="{C1298A52-4368-4E7B-9463-362AA263DE47}" type="pres">
      <dgm:prSet presAssocID="{F4315EEC-1B44-44CB-939D-4548A635035A}" presName="hierRoot2" presStyleCnt="0">
        <dgm:presLayoutVars>
          <dgm:hierBranch val="init"/>
        </dgm:presLayoutVars>
      </dgm:prSet>
      <dgm:spPr/>
    </dgm:pt>
    <dgm:pt modelId="{D1363329-9FF6-4AA0-9D59-61D9CA34CD41}" type="pres">
      <dgm:prSet presAssocID="{F4315EEC-1B44-44CB-939D-4548A635035A}" presName="rootComposite" presStyleCnt="0"/>
      <dgm:spPr/>
    </dgm:pt>
    <dgm:pt modelId="{13933261-D08C-48E1-81F1-546D69159001}" type="pres">
      <dgm:prSet presAssocID="{F4315EEC-1B44-44CB-939D-4548A635035A}" presName="rootText" presStyleLbl="node1" presStyleIdx="1" presStyleCnt="3" custScaleX="174415" custScaleY="87076" custLinFactNeighborX="-5253" custLinFactNeighborY="-2885">
        <dgm:presLayoutVars>
          <dgm:chMax/>
          <dgm:chPref val="3"/>
        </dgm:presLayoutVars>
      </dgm:prSet>
      <dgm:spPr/>
    </dgm:pt>
    <dgm:pt modelId="{A268A47C-0C49-4DA2-941D-5B38897977CD}" type="pres">
      <dgm:prSet presAssocID="{F4315EEC-1B44-44CB-939D-4548A635035A}" presName="titleText2" presStyleLbl="fgAcc1" presStyleIdx="1" presStyleCnt="3" custScaleX="61331" custLinFactNeighborX="49459" custLinFactNeighborY="-23614">
        <dgm:presLayoutVars>
          <dgm:chMax val="0"/>
          <dgm:chPref val="0"/>
        </dgm:presLayoutVars>
      </dgm:prSet>
      <dgm:spPr/>
    </dgm:pt>
    <dgm:pt modelId="{114F38A2-BEB1-422D-A54C-7E55DF50EB12}" type="pres">
      <dgm:prSet presAssocID="{F4315EEC-1B44-44CB-939D-4548A635035A}" presName="rootConnector" presStyleLbl="node3" presStyleIdx="0" presStyleCnt="0"/>
      <dgm:spPr/>
    </dgm:pt>
    <dgm:pt modelId="{4EDF0DEA-AFCD-4EBF-A7CA-20E3BB71B662}" type="pres">
      <dgm:prSet presAssocID="{F4315EEC-1B44-44CB-939D-4548A635035A}" presName="hierChild4" presStyleCnt="0"/>
      <dgm:spPr/>
    </dgm:pt>
    <dgm:pt modelId="{B816160B-D25E-4332-BF56-9C4B0D8B6E2F}" type="pres">
      <dgm:prSet presAssocID="{F4315EEC-1B44-44CB-939D-4548A635035A}" presName="hierChild5" presStyleCnt="0"/>
      <dgm:spPr/>
    </dgm:pt>
    <dgm:pt modelId="{DBC500DD-790D-4418-BDDF-823F683BB543}" type="pres">
      <dgm:prSet presAssocID="{FFB4F26B-28B3-4D9F-9D7C-5B054F083561}" presName="Name37" presStyleLbl="parChTrans1D3" presStyleIdx="1" presStyleCnt="2"/>
      <dgm:spPr/>
    </dgm:pt>
    <dgm:pt modelId="{ED5D91D6-C718-4A66-B6DE-6155264DA248}" type="pres">
      <dgm:prSet presAssocID="{733C34B9-B381-4A3C-B9B0-BFACE0F41C59}" presName="hierRoot2" presStyleCnt="0">
        <dgm:presLayoutVars>
          <dgm:hierBranch val="init"/>
        </dgm:presLayoutVars>
      </dgm:prSet>
      <dgm:spPr/>
    </dgm:pt>
    <dgm:pt modelId="{BF688BF3-1605-4624-9350-022613351872}" type="pres">
      <dgm:prSet presAssocID="{733C34B9-B381-4A3C-B9B0-BFACE0F41C59}" presName="rootComposite" presStyleCnt="0"/>
      <dgm:spPr/>
    </dgm:pt>
    <dgm:pt modelId="{43FDD155-26DD-4000-8F5C-4D81556A799F}" type="pres">
      <dgm:prSet presAssocID="{733C34B9-B381-4A3C-B9B0-BFACE0F41C59}" presName="rootText" presStyleLbl="node1" presStyleIdx="2" presStyleCnt="3" custScaleX="215511" custScaleY="85900" custLinFactNeighborX="6880" custLinFactNeighborY="-1667">
        <dgm:presLayoutVars>
          <dgm:chMax/>
          <dgm:chPref val="3"/>
        </dgm:presLayoutVars>
      </dgm:prSet>
      <dgm:spPr/>
    </dgm:pt>
    <dgm:pt modelId="{103B47CB-1013-4193-B160-96DA1DB5092B}" type="pres">
      <dgm:prSet presAssocID="{733C34B9-B381-4A3C-B9B0-BFACE0F41C59}" presName="titleText2" presStyleLbl="fgAcc1" presStyleIdx="2" presStyleCnt="3" custScaleX="54615" custLinFactNeighborX="84936" custLinFactNeighborY="-5003">
        <dgm:presLayoutVars>
          <dgm:chMax val="0"/>
          <dgm:chPref val="0"/>
        </dgm:presLayoutVars>
      </dgm:prSet>
      <dgm:spPr/>
    </dgm:pt>
    <dgm:pt modelId="{7780EDE8-3947-4FEF-B578-27BCA5CABD81}" type="pres">
      <dgm:prSet presAssocID="{733C34B9-B381-4A3C-B9B0-BFACE0F41C59}" presName="rootConnector" presStyleLbl="node3" presStyleIdx="0" presStyleCnt="0"/>
      <dgm:spPr/>
    </dgm:pt>
    <dgm:pt modelId="{6B9693F0-A26B-4146-AB1A-C165A5E5F865}" type="pres">
      <dgm:prSet presAssocID="{733C34B9-B381-4A3C-B9B0-BFACE0F41C59}" presName="hierChild4" presStyleCnt="0"/>
      <dgm:spPr/>
    </dgm:pt>
    <dgm:pt modelId="{9066DBF5-0197-4563-A454-0E56BA09D3CF}" type="pres">
      <dgm:prSet presAssocID="{733C34B9-B381-4A3C-B9B0-BFACE0F41C59}" presName="hierChild5" presStyleCnt="0"/>
      <dgm:spPr/>
    </dgm:pt>
    <dgm:pt modelId="{DC7CAADE-1A83-45DD-9405-20022A134A9C}" type="pres">
      <dgm:prSet presAssocID="{6C7C516E-A2AF-4E50-905B-6196D286E830}" presName="hierChild5" presStyleCnt="0"/>
      <dgm:spPr/>
    </dgm:pt>
    <dgm:pt modelId="{9BB19D65-EFAC-4B9A-95AE-882691D63E97}" type="pres">
      <dgm:prSet presAssocID="{A47880EF-4E32-41E4-A183-64A71779E727}" presName="hierChild3" presStyleCnt="0"/>
      <dgm:spPr/>
    </dgm:pt>
  </dgm:ptLst>
  <dgm:cxnLst>
    <dgm:cxn modelId="{74D43600-35BA-4C07-AFC1-D983E2B94FE4}" type="presOf" srcId="{B1B4C2A3-C6BE-43EC-9705-D83FFC4AEBCF}" destId="{9D193786-64EF-44B2-BFE3-409BF06FDE3E}" srcOrd="0" destOrd="0" presId="urn:microsoft.com/office/officeart/2008/layout/NameandTitleOrganizationalChart"/>
    <dgm:cxn modelId="{D66D7901-0CB9-4A16-A741-A72D89C8F8F5}" type="presOf" srcId="{3D24BC62-5B64-4B12-B528-6E788A832221}" destId="{A268A47C-0C49-4DA2-941D-5B38897977CD}" srcOrd="0" destOrd="0" presId="urn:microsoft.com/office/officeart/2008/layout/NameandTitleOrganizationalChart"/>
    <dgm:cxn modelId="{31DBC91A-AFE7-4AD3-8FA1-A282F7EEE1C3}" type="presOf" srcId="{738635F0-44CC-421E-BA22-1BA048A2CD85}" destId="{036FA104-775A-4850-9E1B-7CB1EEEA81B5}" srcOrd="0" destOrd="0" presId="urn:microsoft.com/office/officeart/2008/layout/NameandTitleOrganizationalChart"/>
    <dgm:cxn modelId="{3A93B91B-5227-4B52-8921-E6E6B58BE9BE}" type="presOf" srcId="{F4315EEC-1B44-44CB-939D-4548A635035A}" destId="{114F38A2-BEB1-422D-A54C-7E55DF50EB12}" srcOrd="1" destOrd="0" presId="urn:microsoft.com/office/officeart/2008/layout/NameandTitleOrganizationalChart"/>
    <dgm:cxn modelId="{FB91491E-119C-4144-844C-9AA03BD42CD4}" srcId="{A47880EF-4E32-41E4-A183-64A71779E727}" destId="{6C7C516E-A2AF-4E50-905B-6196D286E830}" srcOrd="0" destOrd="0" parTransId="{738635F0-44CC-421E-BA22-1BA048A2CD85}" sibTransId="{B1B4C2A3-C6BE-43EC-9705-D83FFC4AEBCF}"/>
    <dgm:cxn modelId="{C076A625-5E95-4AF4-8E5F-98727E9A63BA}" type="presOf" srcId="{46A503A2-AB6A-4DC3-8D06-F12E7C42EBB0}" destId="{103B47CB-1013-4193-B160-96DA1DB5092B}" srcOrd="0" destOrd="0" presId="urn:microsoft.com/office/officeart/2008/layout/NameandTitleOrganizationalChart"/>
    <dgm:cxn modelId="{F570F526-25D1-4F56-B378-4A91C77C333D}" type="presOf" srcId="{A47880EF-4E32-41E4-A183-64A71779E727}" destId="{E0C195D7-862A-45DE-821A-320A22B16553}" srcOrd="0" destOrd="0" presId="urn:microsoft.com/office/officeart/2008/layout/NameandTitleOrganizationalChart"/>
    <dgm:cxn modelId="{F6BA5A5C-60AF-4E03-B2FA-9D091842A01A}" type="presOf" srcId="{A47880EF-4E32-41E4-A183-64A71779E727}" destId="{3D7A859E-6FE1-46DE-B79E-10F894383B9C}" srcOrd="1" destOrd="0" presId="urn:microsoft.com/office/officeart/2008/layout/NameandTitleOrganizationalChart"/>
    <dgm:cxn modelId="{16A1FA72-0406-48F7-BFD9-91FFCC5570F2}" type="presOf" srcId="{C355EE82-2039-4F2A-A51E-6EAB9758EC8D}" destId="{0E04C62B-D4D0-4B41-9520-E7B31CE34ADB}" srcOrd="0" destOrd="0" presId="urn:microsoft.com/office/officeart/2008/layout/NameandTitleOrganizationalChart"/>
    <dgm:cxn modelId="{05DE8D80-EDE1-465E-9FCC-DC8568396EB9}" srcId="{6C7C516E-A2AF-4E50-905B-6196D286E830}" destId="{F4315EEC-1B44-44CB-939D-4548A635035A}" srcOrd="0" destOrd="0" parTransId="{C355EE82-2039-4F2A-A51E-6EAB9758EC8D}" sibTransId="{3D24BC62-5B64-4B12-B528-6E788A832221}"/>
    <dgm:cxn modelId="{AD7BCE8F-660E-4604-830F-6E31EB416250}" type="presOf" srcId="{6C7C516E-A2AF-4E50-905B-6196D286E830}" destId="{0427C9D8-9D3C-4BFE-BA3D-98DA50605586}" srcOrd="1" destOrd="0" presId="urn:microsoft.com/office/officeart/2008/layout/NameandTitleOrganizationalChart"/>
    <dgm:cxn modelId="{03807791-AE1E-4991-B610-08E65CC26268}" type="presOf" srcId="{733C34B9-B381-4A3C-B9B0-BFACE0F41C59}" destId="{7780EDE8-3947-4FEF-B578-27BCA5CABD81}" srcOrd="1" destOrd="0" presId="urn:microsoft.com/office/officeart/2008/layout/NameandTitleOrganizationalChart"/>
    <dgm:cxn modelId="{AFB975A1-2568-45BF-802B-3E8C9CC9BE58}" type="presOf" srcId="{690A7253-11A7-483F-BDB4-04835B0BE3A8}" destId="{BF91D814-7919-4EF6-B718-F64A9D9E1592}" srcOrd="0" destOrd="0" presId="urn:microsoft.com/office/officeart/2008/layout/NameandTitleOrganizationalChart"/>
    <dgm:cxn modelId="{88D9CBAE-E94B-4E56-B956-1ABA05F156BC}" srcId="{6C7C516E-A2AF-4E50-905B-6196D286E830}" destId="{733C34B9-B381-4A3C-B9B0-BFACE0F41C59}" srcOrd="1" destOrd="0" parTransId="{FFB4F26B-28B3-4D9F-9D7C-5B054F083561}" sibTransId="{46A503A2-AB6A-4DC3-8D06-F12E7C42EBB0}"/>
    <dgm:cxn modelId="{91567ACC-52C8-414D-9746-AC35A1189FF5}" type="presOf" srcId="{CE28E8F2-64C5-433A-A950-9A78C7835BC1}" destId="{BC9732CB-F707-41C0-B49C-7E3C6B8700CC}" srcOrd="0" destOrd="0" presId="urn:microsoft.com/office/officeart/2008/layout/NameandTitleOrganizationalChart"/>
    <dgm:cxn modelId="{7DF9C0CD-2CEA-46CA-860D-1BBEB163FC35}" type="presOf" srcId="{FFB4F26B-28B3-4D9F-9D7C-5B054F083561}" destId="{DBC500DD-790D-4418-BDDF-823F683BB543}" srcOrd="0" destOrd="0" presId="urn:microsoft.com/office/officeart/2008/layout/NameandTitleOrganizationalChart"/>
    <dgm:cxn modelId="{65F608E3-B6BD-40F1-AB26-3EB5A6A33592}" type="presOf" srcId="{F4315EEC-1B44-44CB-939D-4548A635035A}" destId="{13933261-D08C-48E1-81F1-546D69159001}" srcOrd="0" destOrd="0" presId="urn:microsoft.com/office/officeart/2008/layout/NameandTitleOrganizationalChart"/>
    <dgm:cxn modelId="{9A0D78EA-22FD-4630-BFE2-BBC89AE55D3D}" srcId="{CE28E8F2-64C5-433A-A950-9A78C7835BC1}" destId="{A47880EF-4E32-41E4-A183-64A71779E727}" srcOrd="0" destOrd="0" parTransId="{26CC3C4A-AEC7-447C-9BAA-F4FBE50F9448}" sibTransId="{690A7253-11A7-483F-BDB4-04835B0BE3A8}"/>
    <dgm:cxn modelId="{2B57D9F4-E4CC-4F3C-AB80-C529BBF1F842}" type="presOf" srcId="{733C34B9-B381-4A3C-B9B0-BFACE0F41C59}" destId="{43FDD155-26DD-4000-8F5C-4D81556A799F}" srcOrd="0" destOrd="0" presId="urn:microsoft.com/office/officeart/2008/layout/NameandTitleOrganizationalChart"/>
    <dgm:cxn modelId="{EB0961FE-69C8-4234-AC82-B0571FFDB399}" type="presOf" srcId="{6C7C516E-A2AF-4E50-905B-6196D286E830}" destId="{63C4FF23-08E5-4AB8-8DE9-C1FC13C80372}" srcOrd="0" destOrd="0" presId="urn:microsoft.com/office/officeart/2008/layout/NameandTitleOrganizationalChart"/>
    <dgm:cxn modelId="{93DEDA03-5D66-454C-8035-556694BD628B}" type="presParOf" srcId="{BC9732CB-F707-41C0-B49C-7E3C6B8700CC}" destId="{014810CA-ABA8-41DE-A0B0-2FF590365B4D}" srcOrd="0" destOrd="0" presId="urn:microsoft.com/office/officeart/2008/layout/NameandTitleOrganizationalChart"/>
    <dgm:cxn modelId="{0356367E-8863-415E-BAA4-58E7D8B60263}" type="presParOf" srcId="{014810CA-ABA8-41DE-A0B0-2FF590365B4D}" destId="{F57BE15D-27FB-4DEE-930D-99529EC13E50}" srcOrd="0" destOrd="0" presId="urn:microsoft.com/office/officeart/2008/layout/NameandTitleOrganizationalChart"/>
    <dgm:cxn modelId="{519A26ED-CDEF-415A-906D-14BA2FBD05E5}" type="presParOf" srcId="{F57BE15D-27FB-4DEE-930D-99529EC13E50}" destId="{E0C195D7-862A-45DE-821A-320A22B16553}" srcOrd="0" destOrd="0" presId="urn:microsoft.com/office/officeart/2008/layout/NameandTitleOrganizationalChart"/>
    <dgm:cxn modelId="{DBB61846-7B43-486F-B160-01A61007754F}" type="presParOf" srcId="{F57BE15D-27FB-4DEE-930D-99529EC13E50}" destId="{BF91D814-7919-4EF6-B718-F64A9D9E1592}" srcOrd="1" destOrd="0" presId="urn:microsoft.com/office/officeart/2008/layout/NameandTitleOrganizationalChart"/>
    <dgm:cxn modelId="{017C3042-43E6-4B36-973E-48B88B2AEACB}" type="presParOf" srcId="{F57BE15D-27FB-4DEE-930D-99529EC13E50}" destId="{3D7A859E-6FE1-46DE-B79E-10F894383B9C}" srcOrd="2" destOrd="0" presId="urn:microsoft.com/office/officeart/2008/layout/NameandTitleOrganizationalChart"/>
    <dgm:cxn modelId="{79C358EB-7921-4AAB-8BAC-45C8CB769F83}" type="presParOf" srcId="{014810CA-ABA8-41DE-A0B0-2FF590365B4D}" destId="{07F17F25-2DEE-42A8-9901-E467B5CE4320}" srcOrd="1" destOrd="0" presId="urn:microsoft.com/office/officeart/2008/layout/NameandTitleOrganizationalChart"/>
    <dgm:cxn modelId="{88EB7A0B-A99D-49CB-81E9-9CA459C811D1}" type="presParOf" srcId="{07F17F25-2DEE-42A8-9901-E467B5CE4320}" destId="{036FA104-775A-4850-9E1B-7CB1EEEA81B5}" srcOrd="0" destOrd="0" presId="urn:microsoft.com/office/officeart/2008/layout/NameandTitleOrganizationalChart"/>
    <dgm:cxn modelId="{5E65B619-1627-4E3B-88D0-220B272E0B6E}" type="presParOf" srcId="{07F17F25-2DEE-42A8-9901-E467B5CE4320}" destId="{E6B9ACD8-7252-4E6C-ACE9-15011A765666}" srcOrd="1" destOrd="0" presId="urn:microsoft.com/office/officeart/2008/layout/NameandTitleOrganizationalChart"/>
    <dgm:cxn modelId="{4AE292C5-DE0C-490E-B3C4-18DBECD33434}" type="presParOf" srcId="{E6B9ACD8-7252-4E6C-ACE9-15011A765666}" destId="{8AB5CD89-A6D2-4273-B78E-5343EE814113}" srcOrd="0" destOrd="0" presId="urn:microsoft.com/office/officeart/2008/layout/NameandTitleOrganizationalChart"/>
    <dgm:cxn modelId="{C67B8FE9-A561-4C27-9DC1-BA0A54AFC77C}" type="presParOf" srcId="{8AB5CD89-A6D2-4273-B78E-5343EE814113}" destId="{63C4FF23-08E5-4AB8-8DE9-C1FC13C80372}" srcOrd="0" destOrd="0" presId="urn:microsoft.com/office/officeart/2008/layout/NameandTitleOrganizationalChart"/>
    <dgm:cxn modelId="{30AEE8F8-CCE3-44CE-85B3-3AEB8FFCADB4}" type="presParOf" srcId="{8AB5CD89-A6D2-4273-B78E-5343EE814113}" destId="{9D193786-64EF-44B2-BFE3-409BF06FDE3E}" srcOrd="1" destOrd="0" presId="urn:microsoft.com/office/officeart/2008/layout/NameandTitleOrganizationalChart"/>
    <dgm:cxn modelId="{9FF8CA7B-8A15-4088-AC40-9747A4B89BA2}" type="presParOf" srcId="{8AB5CD89-A6D2-4273-B78E-5343EE814113}" destId="{0427C9D8-9D3C-4BFE-BA3D-98DA50605586}" srcOrd="2" destOrd="0" presId="urn:microsoft.com/office/officeart/2008/layout/NameandTitleOrganizationalChart"/>
    <dgm:cxn modelId="{794B816D-E800-475A-A565-CD78DAB1B25A}" type="presParOf" srcId="{E6B9ACD8-7252-4E6C-ACE9-15011A765666}" destId="{BDDBD524-9A34-41AF-832E-D8FACB36F9C7}" srcOrd="1" destOrd="0" presId="urn:microsoft.com/office/officeart/2008/layout/NameandTitleOrganizationalChart"/>
    <dgm:cxn modelId="{1A36F4A2-0FE9-4A05-9637-2CF924CED374}" type="presParOf" srcId="{BDDBD524-9A34-41AF-832E-D8FACB36F9C7}" destId="{0E04C62B-D4D0-4B41-9520-E7B31CE34ADB}" srcOrd="0" destOrd="0" presId="urn:microsoft.com/office/officeart/2008/layout/NameandTitleOrganizationalChart"/>
    <dgm:cxn modelId="{123AE89C-06C8-4FF0-AFEC-DE553BDDEBF6}" type="presParOf" srcId="{BDDBD524-9A34-41AF-832E-D8FACB36F9C7}" destId="{C1298A52-4368-4E7B-9463-362AA263DE47}" srcOrd="1" destOrd="0" presId="urn:microsoft.com/office/officeart/2008/layout/NameandTitleOrganizationalChart"/>
    <dgm:cxn modelId="{5C2221A8-6D75-4538-89AD-93E10B91A430}" type="presParOf" srcId="{C1298A52-4368-4E7B-9463-362AA263DE47}" destId="{D1363329-9FF6-4AA0-9D59-61D9CA34CD41}" srcOrd="0" destOrd="0" presId="urn:microsoft.com/office/officeart/2008/layout/NameandTitleOrganizationalChart"/>
    <dgm:cxn modelId="{B79A2E7D-6FA0-48C0-9895-003A2B84C8C8}" type="presParOf" srcId="{D1363329-9FF6-4AA0-9D59-61D9CA34CD41}" destId="{13933261-D08C-48E1-81F1-546D69159001}" srcOrd="0" destOrd="0" presId="urn:microsoft.com/office/officeart/2008/layout/NameandTitleOrganizationalChart"/>
    <dgm:cxn modelId="{380CBA02-75A5-41BB-B820-E653665C285A}" type="presParOf" srcId="{D1363329-9FF6-4AA0-9D59-61D9CA34CD41}" destId="{A268A47C-0C49-4DA2-941D-5B38897977CD}" srcOrd="1" destOrd="0" presId="urn:microsoft.com/office/officeart/2008/layout/NameandTitleOrganizationalChart"/>
    <dgm:cxn modelId="{382A6A4C-43F8-469C-BA2B-2434D3974380}" type="presParOf" srcId="{D1363329-9FF6-4AA0-9D59-61D9CA34CD41}" destId="{114F38A2-BEB1-422D-A54C-7E55DF50EB12}" srcOrd="2" destOrd="0" presId="urn:microsoft.com/office/officeart/2008/layout/NameandTitleOrganizationalChart"/>
    <dgm:cxn modelId="{68E4C618-FE71-4459-9B10-4E25A4E49C1E}" type="presParOf" srcId="{C1298A52-4368-4E7B-9463-362AA263DE47}" destId="{4EDF0DEA-AFCD-4EBF-A7CA-20E3BB71B662}" srcOrd="1" destOrd="0" presId="urn:microsoft.com/office/officeart/2008/layout/NameandTitleOrganizationalChart"/>
    <dgm:cxn modelId="{31F5B876-4134-4E55-8445-9824AA50DBFC}" type="presParOf" srcId="{C1298A52-4368-4E7B-9463-362AA263DE47}" destId="{B816160B-D25E-4332-BF56-9C4B0D8B6E2F}" srcOrd="2" destOrd="0" presId="urn:microsoft.com/office/officeart/2008/layout/NameandTitleOrganizationalChart"/>
    <dgm:cxn modelId="{1B242B5C-7258-4E8D-9248-B3E2DFF8296E}" type="presParOf" srcId="{BDDBD524-9A34-41AF-832E-D8FACB36F9C7}" destId="{DBC500DD-790D-4418-BDDF-823F683BB543}" srcOrd="2" destOrd="0" presId="urn:microsoft.com/office/officeart/2008/layout/NameandTitleOrganizationalChart"/>
    <dgm:cxn modelId="{B5FE638B-3C81-4C15-A265-D8C6EA3FE358}" type="presParOf" srcId="{BDDBD524-9A34-41AF-832E-D8FACB36F9C7}" destId="{ED5D91D6-C718-4A66-B6DE-6155264DA248}" srcOrd="3" destOrd="0" presId="urn:microsoft.com/office/officeart/2008/layout/NameandTitleOrganizationalChart"/>
    <dgm:cxn modelId="{6F219B40-5DBD-4FAE-8D7F-6BFF868F8A21}" type="presParOf" srcId="{ED5D91D6-C718-4A66-B6DE-6155264DA248}" destId="{BF688BF3-1605-4624-9350-022613351872}" srcOrd="0" destOrd="0" presId="urn:microsoft.com/office/officeart/2008/layout/NameandTitleOrganizationalChart"/>
    <dgm:cxn modelId="{39FAC027-486C-42AA-B0EB-B7DF6424C497}" type="presParOf" srcId="{BF688BF3-1605-4624-9350-022613351872}" destId="{43FDD155-26DD-4000-8F5C-4D81556A799F}" srcOrd="0" destOrd="0" presId="urn:microsoft.com/office/officeart/2008/layout/NameandTitleOrganizationalChart"/>
    <dgm:cxn modelId="{94C33E8E-2552-4BF7-8772-F0D0856FA4E1}" type="presParOf" srcId="{BF688BF3-1605-4624-9350-022613351872}" destId="{103B47CB-1013-4193-B160-96DA1DB5092B}" srcOrd="1" destOrd="0" presId="urn:microsoft.com/office/officeart/2008/layout/NameandTitleOrganizationalChart"/>
    <dgm:cxn modelId="{51895A73-A046-4CBD-8BE3-8F5444F94E9C}" type="presParOf" srcId="{BF688BF3-1605-4624-9350-022613351872}" destId="{7780EDE8-3947-4FEF-B578-27BCA5CABD81}" srcOrd="2" destOrd="0" presId="urn:microsoft.com/office/officeart/2008/layout/NameandTitleOrganizationalChart"/>
    <dgm:cxn modelId="{D1F25E21-2B18-47F8-AE59-FC0B12B26507}" type="presParOf" srcId="{ED5D91D6-C718-4A66-B6DE-6155264DA248}" destId="{6B9693F0-A26B-4146-AB1A-C165A5E5F865}" srcOrd="1" destOrd="0" presId="urn:microsoft.com/office/officeart/2008/layout/NameandTitleOrganizationalChart"/>
    <dgm:cxn modelId="{C9FE47F2-1D98-4E3C-A56F-A30541922575}" type="presParOf" srcId="{ED5D91D6-C718-4A66-B6DE-6155264DA248}" destId="{9066DBF5-0197-4563-A454-0E56BA09D3CF}" srcOrd="2" destOrd="0" presId="urn:microsoft.com/office/officeart/2008/layout/NameandTitleOrganizationalChart"/>
    <dgm:cxn modelId="{68CC3C13-7A03-4F56-B141-9E870E1FCA05}" type="presParOf" srcId="{E6B9ACD8-7252-4E6C-ACE9-15011A765666}" destId="{DC7CAADE-1A83-45DD-9405-20022A134A9C}" srcOrd="2" destOrd="0" presId="urn:microsoft.com/office/officeart/2008/layout/NameandTitleOrganizationalChart"/>
    <dgm:cxn modelId="{EDB7AD4F-A29E-4C49-8C62-8D1B435A9F62}" type="presParOf" srcId="{014810CA-ABA8-41DE-A0B0-2FF590365B4D}" destId="{9BB19D65-EFAC-4B9A-95AE-882691D63E9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65E558-5C86-4B8B-B831-3DCFD35E0F6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4731FFF-E4A7-4256-97C7-A04AE0C9B3AE}">
      <dgm:prSet phldrT="[Texte]" custT="1"/>
      <dgm:spPr/>
      <dgm:t>
        <a:bodyPr/>
        <a:lstStyle/>
        <a:p>
          <a:r>
            <a:rPr lang="fr-FR" sz="2000" dirty="0"/>
            <a:t>A partir du 4 juillet 2024</a:t>
          </a:r>
        </a:p>
      </dgm:t>
    </dgm:pt>
    <dgm:pt modelId="{1B56481B-9BCF-4891-9CEB-8B358EF76D98}" type="parTrans" cxnId="{FBC5CA82-09BE-45D5-B7B3-57B4DF676041}">
      <dgm:prSet/>
      <dgm:spPr/>
      <dgm:t>
        <a:bodyPr/>
        <a:lstStyle/>
        <a:p>
          <a:endParaRPr lang="fr-FR" sz="2000"/>
        </a:p>
      </dgm:t>
    </dgm:pt>
    <dgm:pt modelId="{F8D4491C-723C-4E35-8CAA-5F27D8DC7C21}" type="sibTrans" cxnId="{FBC5CA82-09BE-45D5-B7B3-57B4DF676041}">
      <dgm:prSet/>
      <dgm:spPr/>
      <dgm:t>
        <a:bodyPr/>
        <a:lstStyle/>
        <a:p>
          <a:endParaRPr lang="fr-FR" sz="2000"/>
        </a:p>
      </dgm:t>
    </dgm:pt>
    <dgm:pt modelId="{3C9D5239-92DA-4FA5-B6D1-93C0798A175C}">
      <dgm:prSet phldrT="[Texte]" custT="1"/>
      <dgm:spPr/>
      <dgm:t>
        <a:bodyPr lIns="36000" rIns="0"/>
        <a:lstStyle/>
        <a:p>
          <a:r>
            <a:rPr lang="fr-FR" sz="2000" dirty="0"/>
            <a:t>Ouverture des inscriptions/ réinscriptions </a:t>
          </a:r>
        </a:p>
      </dgm:t>
    </dgm:pt>
    <dgm:pt modelId="{D3617209-3FD9-40F5-BF36-E7F5B9BF1A35}" type="parTrans" cxnId="{F9F33A99-4787-4970-ACCE-FD9E95270E8A}">
      <dgm:prSet/>
      <dgm:spPr/>
      <dgm:t>
        <a:bodyPr/>
        <a:lstStyle/>
        <a:p>
          <a:endParaRPr lang="fr-FR" sz="2000"/>
        </a:p>
      </dgm:t>
    </dgm:pt>
    <dgm:pt modelId="{2922376B-1640-4A4A-AE39-32251D6CA0D1}" type="sibTrans" cxnId="{F9F33A99-4787-4970-ACCE-FD9E95270E8A}">
      <dgm:prSet/>
      <dgm:spPr/>
      <dgm:t>
        <a:bodyPr/>
        <a:lstStyle/>
        <a:p>
          <a:endParaRPr lang="fr-FR" sz="2000"/>
        </a:p>
      </dgm:t>
    </dgm:pt>
    <dgm:pt modelId="{5B3DC352-0F6A-4119-B0AF-E4049E4407C1}">
      <dgm:prSet phldrT="[Texte]" custT="1"/>
      <dgm:spPr/>
      <dgm:t>
        <a:bodyPr/>
        <a:lstStyle/>
        <a:p>
          <a:r>
            <a:rPr lang="fr-FR" sz="2000" dirty="0"/>
            <a:t>Jusqu’au 30 novembre 2024</a:t>
          </a:r>
        </a:p>
        <a:p>
          <a:r>
            <a:rPr lang="fr-FR" sz="1800" dirty="0"/>
            <a:t>ou jusqu’au 15 sept. si paiement en 3x*</a:t>
          </a:r>
        </a:p>
      </dgm:t>
    </dgm:pt>
    <dgm:pt modelId="{43D8A3C5-7358-42C9-A7D7-B924DD268D6C}" type="parTrans" cxnId="{0200F269-F8BE-4E5F-9E45-8726F71FD15B}">
      <dgm:prSet/>
      <dgm:spPr/>
      <dgm:t>
        <a:bodyPr/>
        <a:lstStyle/>
        <a:p>
          <a:endParaRPr lang="fr-FR" sz="2000"/>
        </a:p>
      </dgm:t>
    </dgm:pt>
    <dgm:pt modelId="{3CBE3B01-4A88-4DF1-853E-C02EB9AACC21}" type="sibTrans" cxnId="{0200F269-F8BE-4E5F-9E45-8726F71FD15B}">
      <dgm:prSet/>
      <dgm:spPr/>
      <dgm:t>
        <a:bodyPr/>
        <a:lstStyle/>
        <a:p>
          <a:endParaRPr lang="fr-FR" sz="2000"/>
        </a:p>
      </dgm:t>
    </dgm:pt>
    <dgm:pt modelId="{97D17EDB-9901-4DBA-A78A-E8F03BDD068E}">
      <dgm:prSet phldrT="[Texte]" custT="1"/>
      <dgm:spPr/>
      <dgm:t>
        <a:bodyPr lIns="36000" rIns="0"/>
        <a:lstStyle/>
        <a:p>
          <a:r>
            <a:rPr lang="fr-FR" sz="2000" dirty="0"/>
            <a:t>Date limite de dépôt des demandes d’inscription/ réinscription </a:t>
          </a:r>
        </a:p>
      </dgm:t>
    </dgm:pt>
    <dgm:pt modelId="{B3A40B39-59BE-4E8C-9BF3-81457ABA2506}" type="parTrans" cxnId="{14B97B8F-37AB-48A7-9D0D-5CE23A1D331E}">
      <dgm:prSet/>
      <dgm:spPr/>
      <dgm:t>
        <a:bodyPr/>
        <a:lstStyle/>
        <a:p>
          <a:endParaRPr lang="fr-FR" sz="2000"/>
        </a:p>
      </dgm:t>
    </dgm:pt>
    <dgm:pt modelId="{17BF1C38-6292-4534-9ACD-5CB412B2C9CE}" type="sibTrans" cxnId="{14B97B8F-37AB-48A7-9D0D-5CE23A1D331E}">
      <dgm:prSet/>
      <dgm:spPr/>
      <dgm:t>
        <a:bodyPr/>
        <a:lstStyle/>
        <a:p>
          <a:endParaRPr lang="fr-FR" sz="2000"/>
        </a:p>
      </dgm:t>
    </dgm:pt>
    <dgm:pt modelId="{13AFAE42-7519-4641-AB6E-A6A0B80AD701}">
      <dgm:prSet phldrT="[Texte]" custT="1"/>
      <dgm:spPr/>
      <dgm:t>
        <a:bodyPr/>
        <a:lstStyle/>
        <a:p>
          <a:pPr algn="l"/>
          <a:r>
            <a:rPr lang="fr-FR" sz="2000" dirty="0"/>
            <a:t>Jusqu’au 11 décembre 2024</a:t>
          </a:r>
        </a:p>
        <a:p>
          <a:pPr algn="l"/>
          <a:r>
            <a:rPr lang="fr-FR" sz="1800" dirty="0"/>
            <a:t>ou jusqu’au 30 septembre si paiement en 3x*</a:t>
          </a:r>
        </a:p>
      </dgm:t>
    </dgm:pt>
    <dgm:pt modelId="{69A8B6FB-47AD-4C45-A63F-2685BB9E1FB4}" type="parTrans" cxnId="{287605B9-3A10-49F6-8CA8-DADBBC01A6A9}">
      <dgm:prSet/>
      <dgm:spPr/>
      <dgm:t>
        <a:bodyPr/>
        <a:lstStyle/>
        <a:p>
          <a:endParaRPr lang="fr-FR" sz="2000"/>
        </a:p>
      </dgm:t>
    </dgm:pt>
    <dgm:pt modelId="{04EE0E5C-FAFD-4311-B062-2AE31A2C11DC}" type="sibTrans" cxnId="{287605B9-3A10-49F6-8CA8-DADBBC01A6A9}">
      <dgm:prSet/>
      <dgm:spPr/>
      <dgm:t>
        <a:bodyPr/>
        <a:lstStyle/>
        <a:p>
          <a:endParaRPr lang="fr-FR" sz="2000"/>
        </a:p>
      </dgm:t>
    </dgm:pt>
    <dgm:pt modelId="{989D0736-5D8E-41F1-886D-63514F40CFF0}">
      <dgm:prSet phldrT="[Texte]" custT="1"/>
      <dgm:spPr/>
      <dgm:t>
        <a:bodyPr/>
        <a:lstStyle/>
        <a:p>
          <a:r>
            <a:rPr lang="fr-FR" sz="2000" dirty="0"/>
            <a:t>Date limite de paiement des droits d’inscription</a:t>
          </a:r>
        </a:p>
      </dgm:t>
    </dgm:pt>
    <dgm:pt modelId="{C21675FE-2A24-4415-8A4D-EDEF576C00E3}" type="parTrans" cxnId="{87D11D1C-917E-4477-AAAE-395770F2CAE1}">
      <dgm:prSet/>
      <dgm:spPr/>
      <dgm:t>
        <a:bodyPr/>
        <a:lstStyle/>
        <a:p>
          <a:endParaRPr lang="fr-FR" sz="2000"/>
        </a:p>
      </dgm:t>
    </dgm:pt>
    <dgm:pt modelId="{E5CF614E-9B3F-41D4-8D61-B1B8AD21B03A}" type="sibTrans" cxnId="{87D11D1C-917E-4477-AAAE-395770F2CAE1}">
      <dgm:prSet/>
      <dgm:spPr/>
      <dgm:t>
        <a:bodyPr/>
        <a:lstStyle/>
        <a:p>
          <a:endParaRPr lang="fr-FR" sz="2000"/>
        </a:p>
      </dgm:t>
    </dgm:pt>
    <dgm:pt modelId="{7E2C405A-EB7C-4F29-8306-5B6AD0FB3276}" type="pres">
      <dgm:prSet presAssocID="{6465E558-5C86-4B8B-B831-3DCFD35E0F6B}" presName="rootnode" presStyleCnt="0">
        <dgm:presLayoutVars>
          <dgm:chMax/>
          <dgm:chPref/>
          <dgm:dir/>
          <dgm:animLvl val="lvl"/>
        </dgm:presLayoutVars>
      </dgm:prSet>
      <dgm:spPr/>
    </dgm:pt>
    <dgm:pt modelId="{1CEC7BF3-94C0-40A3-B0BD-37CBF10E8BBA}" type="pres">
      <dgm:prSet presAssocID="{24731FFF-E4A7-4256-97C7-A04AE0C9B3AE}" presName="composite" presStyleCnt="0"/>
      <dgm:spPr/>
    </dgm:pt>
    <dgm:pt modelId="{23FADF82-26BB-485F-979E-C3681876783F}" type="pres">
      <dgm:prSet presAssocID="{24731FFF-E4A7-4256-97C7-A04AE0C9B3AE}" presName="bentUpArrow1" presStyleLbl="alignImgPlace1" presStyleIdx="0" presStyleCnt="2" custLinFactNeighborX="-50370" custLinFactNeighborY="1729"/>
      <dgm:spPr/>
    </dgm:pt>
    <dgm:pt modelId="{108E7A9A-EBA4-4694-80D1-E9CD0162124D}" type="pres">
      <dgm:prSet presAssocID="{24731FFF-E4A7-4256-97C7-A04AE0C9B3AE}" presName="ParentText" presStyleLbl="node1" presStyleIdx="0" presStyleCnt="3" custScaleX="233399" custLinFactNeighborX="-6911" custLinFactNeighborY="-1882">
        <dgm:presLayoutVars>
          <dgm:chMax val="1"/>
          <dgm:chPref val="1"/>
          <dgm:bulletEnabled val="1"/>
        </dgm:presLayoutVars>
      </dgm:prSet>
      <dgm:spPr/>
    </dgm:pt>
    <dgm:pt modelId="{B74489D4-ED1B-4FFE-B0AE-E1B5FDB30DF9}" type="pres">
      <dgm:prSet presAssocID="{24731FFF-E4A7-4256-97C7-A04AE0C9B3AE}" presName="ChildText" presStyleLbl="revTx" presStyleIdx="0" presStyleCnt="3" custScaleX="331887" custLinFactX="98434" custLinFactNeighborX="100000" custLinFactNeighborY="-6523">
        <dgm:presLayoutVars>
          <dgm:chMax val="0"/>
          <dgm:chPref val="0"/>
          <dgm:bulletEnabled val="1"/>
        </dgm:presLayoutVars>
      </dgm:prSet>
      <dgm:spPr/>
    </dgm:pt>
    <dgm:pt modelId="{67009D68-7647-4C55-B5DC-DA0F39F2D098}" type="pres">
      <dgm:prSet presAssocID="{F8D4491C-723C-4E35-8CAA-5F27D8DC7C21}" presName="sibTrans" presStyleCnt="0"/>
      <dgm:spPr/>
    </dgm:pt>
    <dgm:pt modelId="{5935BD0F-72CE-4045-9D20-4518A50BF888}" type="pres">
      <dgm:prSet presAssocID="{5B3DC352-0F6A-4119-B0AF-E4049E4407C1}" presName="composite" presStyleCnt="0"/>
      <dgm:spPr/>
    </dgm:pt>
    <dgm:pt modelId="{092B09A4-6C78-48EF-B311-C432782C8598}" type="pres">
      <dgm:prSet presAssocID="{5B3DC352-0F6A-4119-B0AF-E4049E4407C1}" presName="bentUpArrow1" presStyleLbl="alignImgPlace1" presStyleIdx="1" presStyleCnt="2" custLinFactNeighborX="-63545" custLinFactNeighborY="16081"/>
      <dgm:spPr/>
    </dgm:pt>
    <dgm:pt modelId="{01FCD548-06B8-4AC0-9F6E-9456021D9813}" type="pres">
      <dgm:prSet presAssocID="{5B3DC352-0F6A-4119-B0AF-E4049E4407C1}" presName="ParentText" presStyleLbl="node1" presStyleIdx="1" presStyleCnt="3" custScaleX="246533" custScaleY="122530" custLinFactNeighborX="-43756" custLinFactNeighborY="-2802">
        <dgm:presLayoutVars>
          <dgm:chMax val="1"/>
          <dgm:chPref val="1"/>
          <dgm:bulletEnabled val="1"/>
        </dgm:presLayoutVars>
      </dgm:prSet>
      <dgm:spPr/>
    </dgm:pt>
    <dgm:pt modelId="{94DF6D70-768B-4214-936C-42091E52EEF3}" type="pres">
      <dgm:prSet presAssocID="{5B3DC352-0F6A-4119-B0AF-E4049E4407C1}" presName="ChildText" presStyleLbl="revTx" presStyleIdx="1" presStyleCnt="3" custScaleX="300019" custLinFactX="48275" custLinFactNeighborX="100000" custLinFactNeighborY="-7201">
        <dgm:presLayoutVars>
          <dgm:chMax val="0"/>
          <dgm:chPref val="0"/>
          <dgm:bulletEnabled val="1"/>
        </dgm:presLayoutVars>
      </dgm:prSet>
      <dgm:spPr/>
    </dgm:pt>
    <dgm:pt modelId="{B8A1D3A3-D997-4DE5-8435-6636F9BD27E4}" type="pres">
      <dgm:prSet presAssocID="{3CBE3B01-4A88-4DF1-853E-C02EB9AACC21}" presName="sibTrans" presStyleCnt="0"/>
      <dgm:spPr/>
    </dgm:pt>
    <dgm:pt modelId="{3F284E9D-700B-42CF-B5F1-7745D88C9568}" type="pres">
      <dgm:prSet presAssocID="{13AFAE42-7519-4641-AB6E-A6A0B80AD701}" presName="composite" presStyleCnt="0"/>
      <dgm:spPr/>
    </dgm:pt>
    <dgm:pt modelId="{2B3C88E0-F5C6-4FAF-8512-A9701A167EC3}" type="pres">
      <dgm:prSet presAssocID="{13AFAE42-7519-4641-AB6E-A6A0B80AD701}" presName="ParentText" presStyleLbl="node1" presStyleIdx="2" presStyleCnt="3" custScaleX="235601" custLinFactNeighborX="-43291" custLinFactNeighborY="107">
        <dgm:presLayoutVars>
          <dgm:chMax val="1"/>
          <dgm:chPref val="1"/>
          <dgm:bulletEnabled val="1"/>
        </dgm:presLayoutVars>
      </dgm:prSet>
      <dgm:spPr/>
    </dgm:pt>
    <dgm:pt modelId="{06F24B27-38A4-423E-BD3C-9404989C2925}" type="pres">
      <dgm:prSet presAssocID="{13AFAE42-7519-4641-AB6E-A6A0B80AD701}" presName="FinalChildText" presStyleLbl="revTx" presStyleIdx="2" presStyleCnt="3" custScaleX="201499" custScaleY="139055" custLinFactNeighborX="77586" custLinFactNeighborY="6146">
        <dgm:presLayoutVars>
          <dgm:chMax val="0"/>
          <dgm:chPref val="0"/>
          <dgm:bulletEnabled val="1"/>
        </dgm:presLayoutVars>
      </dgm:prSet>
      <dgm:spPr/>
    </dgm:pt>
  </dgm:ptLst>
  <dgm:cxnLst>
    <dgm:cxn modelId="{25787F0F-D535-471F-99EA-121639777D1A}" type="presOf" srcId="{3C9D5239-92DA-4FA5-B6D1-93C0798A175C}" destId="{B74489D4-ED1B-4FFE-B0AE-E1B5FDB30DF9}" srcOrd="0" destOrd="0" presId="urn:microsoft.com/office/officeart/2005/8/layout/StepDownProcess"/>
    <dgm:cxn modelId="{87D11D1C-917E-4477-AAAE-395770F2CAE1}" srcId="{13AFAE42-7519-4641-AB6E-A6A0B80AD701}" destId="{989D0736-5D8E-41F1-886D-63514F40CFF0}" srcOrd="0" destOrd="0" parTransId="{C21675FE-2A24-4415-8A4D-EDEF576C00E3}" sibTransId="{E5CF614E-9B3F-41D4-8D61-B1B8AD21B03A}"/>
    <dgm:cxn modelId="{01431740-D3BD-43DE-A843-B41382A9EC6F}" type="presOf" srcId="{13AFAE42-7519-4641-AB6E-A6A0B80AD701}" destId="{2B3C88E0-F5C6-4FAF-8512-A9701A167EC3}" srcOrd="0" destOrd="0" presId="urn:microsoft.com/office/officeart/2005/8/layout/StepDownProcess"/>
    <dgm:cxn modelId="{0200F269-F8BE-4E5F-9E45-8726F71FD15B}" srcId="{6465E558-5C86-4B8B-B831-3DCFD35E0F6B}" destId="{5B3DC352-0F6A-4119-B0AF-E4049E4407C1}" srcOrd="1" destOrd="0" parTransId="{43D8A3C5-7358-42C9-A7D7-B924DD268D6C}" sibTransId="{3CBE3B01-4A88-4DF1-853E-C02EB9AACC21}"/>
    <dgm:cxn modelId="{FBC5CA82-09BE-45D5-B7B3-57B4DF676041}" srcId="{6465E558-5C86-4B8B-B831-3DCFD35E0F6B}" destId="{24731FFF-E4A7-4256-97C7-A04AE0C9B3AE}" srcOrd="0" destOrd="0" parTransId="{1B56481B-9BCF-4891-9CEB-8B358EF76D98}" sibTransId="{F8D4491C-723C-4E35-8CAA-5F27D8DC7C21}"/>
    <dgm:cxn modelId="{54701B8B-273E-4AA7-B58D-1C8F72B1F01D}" type="presOf" srcId="{97D17EDB-9901-4DBA-A78A-E8F03BDD068E}" destId="{94DF6D70-768B-4214-936C-42091E52EEF3}" srcOrd="0" destOrd="0" presId="urn:microsoft.com/office/officeart/2005/8/layout/StepDownProcess"/>
    <dgm:cxn modelId="{14B97B8F-37AB-48A7-9D0D-5CE23A1D331E}" srcId="{5B3DC352-0F6A-4119-B0AF-E4049E4407C1}" destId="{97D17EDB-9901-4DBA-A78A-E8F03BDD068E}" srcOrd="0" destOrd="0" parTransId="{B3A40B39-59BE-4E8C-9BF3-81457ABA2506}" sibTransId="{17BF1C38-6292-4534-9ACD-5CB412B2C9CE}"/>
    <dgm:cxn modelId="{F9F33A99-4787-4970-ACCE-FD9E95270E8A}" srcId="{24731FFF-E4A7-4256-97C7-A04AE0C9B3AE}" destId="{3C9D5239-92DA-4FA5-B6D1-93C0798A175C}" srcOrd="0" destOrd="0" parTransId="{D3617209-3FD9-40F5-BF36-E7F5B9BF1A35}" sibTransId="{2922376B-1640-4A4A-AE39-32251D6CA0D1}"/>
    <dgm:cxn modelId="{1E64529F-4802-4C1F-8ABE-09CBA7388011}" type="presOf" srcId="{24731FFF-E4A7-4256-97C7-A04AE0C9B3AE}" destId="{108E7A9A-EBA4-4694-80D1-E9CD0162124D}" srcOrd="0" destOrd="0" presId="urn:microsoft.com/office/officeart/2005/8/layout/StepDownProcess"/>
    <dgm:cxn modelId="{287605B9-3A10-49F6-8CA8-DADBBC01A6A9}" srcId="{6465E558-5C86-4B8B-B831-3DCFD35E0F6B}" destId="{13AFAE42-7519-4641-AB6E-A6A0B80AD701}" srcOrd="2" destOrd="0" parTransId="{69A8B6FB-47AD-4C45-A63F-2685BB9E1FB4}" sibTransId="{04EE0E5C-FAFD-4311-B062-2AE31A2C11DC}"/>
    <dgm:cxn modelId="{741BF8BF-0180-4445-9C6B-39784401A803}" type="presOf" srcId="{989D0736-5D8E-41F1-886D-63514F40CFF0}" destId="{06F24B27-38A4-423E-BD3C-9404989C2925}" srcOrd="0" destOrd="0" presId="urn:microsoft.com/office/officeart/2005/8/layout/StepDownProcess"/>
    <dgm:cxn modelId="{B95910C0-E28E-4585-8223-9B09CA17EF03}" type="presOf" srcId="{5B3DC352-0F6A-4119-B0AF-E4049E4407C1}" destId="{01FCD548-06B8-4AC0-9F6E-9456021D9813}" srcOrd="0" destOrd="0" presId="urn:microsoft.com/office/officeart/2005/8/layout/StepDownProcess"/>
    <dgm:cxn modelId="{DF71ABCD-6267-4D51-9209-0D3198345A68}" type="presOf" srcId="{6465E558-5C86-4B8B-B831-3DCFD35E0F6B}" destId="{7E2C405A-EB7C-4F29-8306-5B6AD0FB3276}" srcOrd="0" destOrd="0" presId="urn:microsoft.com/office/officeart/2005/8/layout/StepDownProcess"/>
    <dgm:cxn modelId="{7FD12E29-02B3-4DB7-821D-E76662F2B90B}" type="presParOf" srcId="{7E2C405A-EB7C-4F29-8306-5B6AD0FB3276}" destId="{1CEC7BF3-94C0-40A3-B0BD-37CBF10E8BBA}" srcOrd="0" destOrd="0" presId="urn:microsoft.com/office/officeart/2005/8/layout/StepDownProcess"/>
    <dgm:cxn modelId="{988B7F8A-83EE-4670-B2B0-9F64967FA626}" type="presParOf" srcId="{1CEC7BF3-94C0-40A3-B0BD-37CBF10E8BBA}" destId="{23FADF82-26BB-485F-979E-C3681876783F}" srcOrd="0" destOrd="0" presId="urn:microsoft.com/office/officeart/2005/8/layout/StepDownProcess"/>
    <dgm:cxn modelId="{37116705-39A3-4BF3-B8F2-C768E1869B6C}" type="presParOf" srcId="{1CEC7BF3-94C0-40A3-B0BD-37CBF10E8BBA}" destId="{108E7A9A-EBA4-4694-80D1-E9CD0162124D}" srcOrd="1" destOrd="0" presId="urn:microsoft.com/office/officeart/2005/8/layout/StepDownProcess"/>
    <dgm:cxn modelId="{58E89424-2E31-4768-A4B8-FCCEDA4E5394}" type="presParOf" srcId="{1CEC7BF3-94C0-40A3-B0BD-37CBF10E8BBA}" destId="{B74489D4-ED1B-4FFE-B0AE-E1B5FDB30DF9}" srcOrd="2" destOrd="0" presId="urn:microsoft.com/office/officeart/2005/8/layout/StepDownProcess"/>
    <dgm:cxn modelId="{B4207A1E-81BD-48BB-897E-34770CB36801}" type="presParOf" srcId="{7E2C405A-EB7C-4F29-8306-5B6AD0FB3276}" destId="{67009D68-7647-4C55-B5DC-DA0F39F2D098}" srcOrd="1" destOrd="0" presId="urn:microsoft.com/office/officeart/2005/8/layout/StepDownProcess"/>
    <dgm:cxn modelId="{C158D3EB-7FED-48BC-B294-7A780823884E}" type="presParOf" srcId="{7E2C405A-EB7C-4F29-8306-5B6AD0FB3276}" destId="{5935BD0F-72CE-4045-9D20-4518A50BF888}" srcOrd="2" destOrd="0" presId="urn:microsoft.com/office/officeart/2005/8/layout/StepDownProcess"/>
    <dgm:cxn modelId="{351A6E29-A7C2-48E6-A89E-08C32DA9F03D}" type="presParOf" srcId="{5935BD0F-72CE-4045-9D20-4518A50BF888}" destId="{092B09A4-6C78-48EF-B311-C432782C8598}" srcOrd="0" destOrd="0" presId="urn:microsoft.com/office/officeart/2005/8/layout/StepDownProcess"/>
    <dgm:cxn modelId="{D330E535-2EEC-4CBD-810F-7182D2280605}" type="presParOf" srcId="{5935BD0F-72CE-4045-9D20-4518A50BF888}" destId="{01FCD548-06B8-4AC0-9F6E-9456021D9813}" srcOrd="1" destOrd="0" presId="urn:microsoft.com/office/officeart/2005/8/layout/StepDownProcess"/>
    <dgm:cxn modelId="{936382F9-8AA3-4DEC-BCC2-FD17AD90D7C8}" type="presParOf" srcId="{5935BD0F-72CE-4045-9D20-4518A50BF888}" destId="{94DF6D70-768B-4214-936C-42091E52EEF3}" srcOrd="2" destOrd="0" presId="urn:microsoft.com/office/officeart/2005/8/layout/StepDownProcess"/>
    <dgm:cxn modelId="{D0F057F6-7F73-41BF-9CE0-F80CCE7F2A1F}" type="presParOf" srcId="{7E2C405A-EB7C-4F29-8306-5B6AD0FB3276}" destId="{B8A1D3A3-D997-4DE5-8435-6636F9BD27E4}" srcOrd="3" destOrd="0" presId="urn:microsoft.com/office/officeart/2005/8/layout/StepDownProcess"/>
    <dgm:cxn modelId="{7E4EF406-80DC-4B2B-95A9-AC6BFD5828B6}" type="presParOf" srcId="{7E2C405A-EB7C-4F29-8306-5B6AD0FB3276}" destId="{3F284E9D-700B-42CF-B5F1-7745D88C9568}" srcOrd="4" destOrd="0" presId="urn:microsoft.com/office/officeart/2005/8/layout/StepDownProcess"/>
    <dgm:cxn modelId="{E9C94365-633F-47E6-A434-5C41D05E5385}" type="presParOf" srcId="{3F284E9D-700B-42CF-B5F1-7745D88C9568}" destId="{2B3C88E0-F5C6-4FAF-8512-A9701A167EC3}" srcOrd="0" destOrd="0" presId="urn:microsoft.com/office/officeart/2005/8/layout/StepDownProcess"/>
    <dgm:cxn modelId="{41FC0C35-46C7-4D64-9E85-E87E351E8450}" type="presParOf" srcId="{3F284E9D-700B-42CF-B5F1-7745D88C9568}" destId="{06F24B27-38A4-423E-BD3C-9404989C292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8395E-2A71-45FA-98B7-8E1028CE8724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6997DA94-D6E0-4BB4-89D4-63DCE89E74EE}">
      <dgm:prSet phldrT="[Texte]" custT="1"/>
      <dgm:spPr/>
      <dgm:t>
        <a:bodyPr/>
        <a:lstStyle/>
        <a:p>
          <a:r>
            <a:rPr lang="fr-FR" sz="1400" b="1" dirty="0"/>
            <a:t>CR </a:t>
          </a:r>
        </a:p>
        <a:p>
          <a:r>
            <a:rPr lang="fr-FR" sz="1400" b="1" dirty="0"/>
            <a:t>30 juin 2024</a:t>
          </a:r>
        </a:p>
      </dgm:t>
    </dgm:pt>
    <dgm:pt modelId="{D7AFF014-77FA-428B-AD04-51C2EA2B58C0}" type="parTrans" cxnId="{FA05054E-4A47-4020-BF5B-088A31C85A73}">
      <dgm:prSet/>
      <dgm:spPr/>
      <dgm:t>
        <a:bodyPr/>
        <a:lstStyle/>
        <a:p>
          <a:endParaRPr lang="fr-FR"/>
        </a:p>
      </dgm:t>
    </dgm:pt>
    <dgm:pt modelId="{86E286D1-0574-4E54-A820-0B45CF4C5797}" type="sibTrans" cxnId="{FA05054E-4A47-4020-BF5B-088A31C85A73}">
      <dgm:prSet/>
      <dgm:spPr/>
      <dgm:t>
        <a:bodyPr/>
        <a:lstStyle/>
        <a:p>
          <a:endParaRPr lang="fr-FR"/>
        </a:p>
      </dgm:t>
    </dgm:pt>
    <dgm:pt modelId="{A04E9C4F-6D6A-4925-940B-B679EBD08E4C}">
      <dgm:prSet phldrT="[Texte]" custT="1"/>
      <dgm:spPr/>
      <dgm:t>
        <a:bodyPr/>
        <a:lstStyle/>
        <a:p>
          <a:r>
            <a:rPr lang="fr-FR" sz="1400" b="1" dirty="0"/>
            <a:t>CA </a:t>
          </a:r>
        </a:p>
        <a:p>
          <a:r>
            <a:rPr lang="fr-FR" sz="1400" dirty="0"/>
            <a:t>11 </a:t>
          </a:r>
          <a:r>
            <a:rPr lang="fr-FR" sz="1400"/>
            <a:t>juillet 2025</a:t>
          </a:r>
          <a:endParaRPr lang="fr-FR" sz="1400" dirty="0"/>
        </a:p>
      </dgm:t>
    </dgm:pt>
    <dgm:pt modelId="{97F20089-5AC3-431D-991D-8FE262BC8A14}" type="parTrans" cxnId="{46A5D04E-2FF7-4FD2-876A-5E940E71F21E}">
      <dgm:prSet/>
      <dgm:spPr/>
      <dgm:t>
        <a:bodyPr/>
        <a:lstStyle/>
        <a:p>
          <a:endParaRPr lang="fr-FR"/>
        </a:p>
      </dgm:t>
    </dgm:pt>
    <dgm:pt modelId="{1C8248C7-9C73-4201-8F7A-7FCAFAE1C4B5}" type="sibTrans" cxnId="{46A5D04E-2FF7-4FD2-876A-5E940E71F21E}">
      <dgm:prSet/>
      <dgm:spPr/>
      <dgm:t>
        <a:bodyPr/>
        <a:lstStyle/>
        <a:p>
          <a:endParaRPr lang="fr-FR"/>
        </a:p>
      </dgm:t>
    </dgm:pt>
    <dgm:pt modelId="{C28FDDD2-43DD-4469-86F6-94C2E76AA538}" type="pres">
      <dgm:prSet presAssocID="{10F8395E-2A71-45FA-98B7-8E1028CE8724}" presName="Name0" presStyleCnt="0">
        <dgm:presLayoutVars>
          <dgm:dir/>
          <dgm:resizeHandles val="exact"/>
        </dgm:presLayoutVars>
      </dgm:prSet>
      <dgm:spPr/>
    </dgm:pt>
    <dgm:pt modelId="{FC4A54CD-556E-4F05-9DEF-0DB3FD97B7B8}" type="pres">
      <dgm:prSet presAssocID="{6997DA94-D6E0-4BB4-89D4-63DCE89E74EE}" presName="node" presStyleLbl="node1" presStyleIdx="0" presStyleCnt="2" custLinFactNeighborX="-8467">
        <dgm:presLayoutVars>
          <dgm:bulletEnabled val="1"/>
        </dgm:presLayoutVars>
      </dgm:prSet>
      <dgm:spPr/>
    </dgm:pt>
    <dgm:pt modelId="{9D5AD91E-7978-4959-98BF-3A78DE40BEB2}" type="pres">
      <dgm:prSet presAssocID="{86E286D1-0574-4E54-A820-0B45CF4C5797}" presName="sibTrans" presStyleLbl="sibTrans2D1" presStyleIdx="0" presStyleCnt="1"/>
      <dgm:spPr/>
    </dgm:pt>
    <dgm:pt modelId="{6DED6DCF-0A2A-42C7-9E1E-5111F4A4F1D8}" type="pres">
      <dgm:prSet presAssocID="{86E286D1-0574-4E54-A820-0B45CF4C5797}" presName="connectorText" presStyleLbl="sibTrans2D1" presStyleIdx="0" presStyleCnt="1"/>
      <dgm:spPr/>
    </dgm:pt>
    <dgm:pt modelId="{BD8594C8-AA78-477B-9FED-E2C1D07F3875}" type="pres">
      <dgm:prSet presAssocID="{A04E9C4F-6D6A-4925-940B-B679EBD08E4C}" presName="node" presStyleLbl="node1" presStyleIdx="1" presStyleCnt="2" custLinFactNeighborX="-1731" custLinFactNeighborY="882">
        <dgm:presLayoutVars>
          <dgm:bulletEnabled val="1"/>
        </dgm:presLayoutVars>
      </dgm:prSet>
      <dgm:spPr/>
    </dgm:pt>
  </dgm:ptLst>
  <dgm:cxnLst>
    <dgm:cxn modelId="{B1222F14-1255-4F52-A98A-47C2DB566A28}" type="presOf" srcId="{86E286D1-0574-4E54-A820-0B45CF4C5797}" destId="{9D5AD91E-7978-4959-98BF-3A78DE40BEB2}" srcOrd="0" destOrd="0" presId="urn:microsoft.com/office/officeart/2005/8/layout/process1"/>
    <dgm:cxn modelId="{44E3B331-1E8B-4614-A775-2E1BE313133B}" type="presOf" srcId="{A04E9C4F-6D6A-4925-940B-B679EBD08E4C}" destId="{BD8594C8-AA78-477B-9FED-E2C1D07F3875}" srcOrd="0" destOrd="0" presId="urn:microsoft.com/office/officeart/2005/8/layout/process1"/>
    <dgm:cxn modelId="{F7753233-E5EF-4A99-863A-A13B33E68D1F}" type="presOf" srcId="{6997DA94-D6E0-4BB4-89D4-63DCE89E74EE}" destId="{FC4A54CD-556E-4F05-9DEF-0DB3FD97B7B8}" srcOrd="0" destOrd="0" presId="urn:microsoft.com/office/officeart/2005/8/layout/process1"/>
    <dgm:cxn modelId="{FA05054E-4A47-4020-BF5B-088A31C85A73}" srcId="{10F8395E-2A71-45FA-98B7-8E1028CE8724}" destId="{6997DA94-D6E0-4BB4-89D4-63DCE89E74EE}" srcOrd="0" destOrd="0" parTransId="{D7AFF014-77FA-428B-AD04-51C2EA2B58C0}" sibTransId="{86E286D1-0574-4E54-A820-0B45CF4C5797}"/>
    <dgm:cxn modelId="{46A5D04E-2FF7-4FD2-876A-5E940E71F21E}" srcId="{10F8395E-2A71-45FA-98B7-8E1028CE8724}" destId="{A04E9C4F-6D6A-4925-940B-B679EBD08E4C}" srcOrd="1" destOrd="0" parTransId="{97F20089-5AC3-431D-991D-8FE262BC8A14}" sibTransId="{1C8248C7-9C73-4201-8F7A-7FCAFAE1C4B5}"/>
    <dgm:cxn modelId="{FB97BAB0-80B4-47BF-BAF0-81B625A3ED9D}" type="presOf" srcId="{86E286D1-0574-4E54-A820-0B45CF4C5797}" destId="{6DED6DCF-0A2A-42C7-9E1E-5111F4A4F1D8}" srcOrd="1" destOrd="0" presId="urn:microsoft.com/office/officeart/2005/8/layout/process1"/>
    <dgm:cxn modelId="{7A077DB4-5B5B-40E9-BE02-042C9E438256}" type="presOf" srcId="{10F8395E-2A71-45FA-98B7-8E1028CE8724}" destId="{C28FDDD2-43DD-4469-86F6-94C2E76AA538}" srcOrd="0" destOrd="0" presId="urn:microsoft.com/office/officeart/2005/8/layout/process1"/>
    <dgm:cxn modelId="{CCC12316-D527-43C8-A500-7A8921193A8A}" type="presParOf" srcId="{C28FDDD2-43DD-4469-86F6-94C2E76AA538}" destId="{FC4A54CD-556E-4F05-9DEF-0DB3FD97B7B8}" srcOrd="0" destOrd="0" presId="urn:microsoft.com/office/officeart/2005/8/layout/process1"/>
    <dgm:cxn modelId="{BC0B7365-C106-492A-BE14-69C3241997F0}" type="presParOf" srcId="{C28FDDD2-43DD-4469-86F6-94C2E76AA538}" destId="{9D5AD91E-7978-4959-98BF-3A78DE40BEB2}" srcOrd="1" destOrd="0" presId="urn:microsoft.com/office/officeart/2005/8/layout/process1"/>
    <dgm:cxn modelId="{59575C0F-1F5E-47BE-A4C0-DF62F9548C17}" type="presParOf" srcId="{9D5AD91E-7978-4959-98BF-3A78DE40BEB2}" destId="{6DED6DCF-0A2A-42C7-9E1E-5111F4A4F1D8}" srcOrd="0" destOrd="0" presId="urn:microsoft.com/office/officeart/2005/8/layout/process1"/>
    <dgm:cxn modelId="{3D41590C-C23A-4AB9-B644-936CF10375C9}" type="presParOf" srcId="{C28FDDD2-43DD-4469-86F6-94C2E76AA538}" destId="{BD8594C8-AA78-477B-9FED-E2C1D07F387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8395E-2A71-45FA-98B7-8E1028CE8724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6997DA94-D6E0-4BB4-89D4-63DCE89E74EE}">
      <dgm:prSet phldrT="[Texte]" custT="1"/>
      <dgm:spPr/>
      <dgm:t>
        <a:bodyPr/>
        <a:lstStyle/>
        <a:p>
          <a:r>
            <a:rPr lang="fr-FR" sz="1400"/>
            <a:t> </a:t>
          </a:r>
          <a:r>
            <a:rPr lang="fr-FR" sz="1400" b="1"/>
            <a:t>CR</a:t>
          </a:r>
          <a:r>
            <a:rPr lang="fr-FR" sz="1400"/>
            <a:t> </a:t>
          </a:r>
        </a:p>
        <a:p>
          <a:r>
            <a:rPr lang="fr-FR" sz="1400"/>
            <a:t>18 novembre 2024</a:t>
          </a:r>
          <a:endParaRPr lang="fr-FR" sz="1400" dirty="0"/>
        </a:p>
      </dgm:t>
    </dgm:pt>
    <dgm:pt modelId="{D7AFF014-77FA-428B-AD04-51C2EA2B58C0}" type="parTrans" cxnId="{FA05054E-4A47-4020-BF5B-088A31C85A73}">
      <dgm:prSet/>
      <dgm:spPr/>
      <dgm:t>
        <a:bodyPr/>
        <a:lstStyle/>
        <a:p>
          <a:endParaRPr lang="fr-FR" sz="2100"/>
        </a:p>
      </dgm:t>
    </dgm:pt>
    <dgm:pt modelId="{86E286D1-0574-4E54-A820-0B45CF4C5797}" type="sibTrans" cxnId="{FA05054E-4A47-4020-BF5B-088A31C85A73}">
      <dgm:prSet custT="1"/>
      <dgm:spPr/>
      <dgm:t>
        <a:bodyPr/>
        <a:lstStyle/>
        <a:p>
          <a:endParaRPr lang="fr-FR" sz="2100"/>
        </a:p>
      </dgm:t>
    </dgm:pt>
    <dgm:pt modelId="{A04E9C4F-6D6A-4925-940B-B679EBD08E4C}">
      <dgm:prSet phldrT="[Texte]" custT="1"/>
      <dgm:spPr/>
      <dgm:t>
        <a:bodyPr/>
        <a:lstStyle/>
        <a:p>
          <a:r>
            <a:rPr lang="fr-FR" sz="1400" b="1" dirty="0"/>
            <a:t>CA </a:t>
          </a:r>
        </a:p>
        <a:p>
          <a:r>
            <a:rPr lang="fr-FR" sz="1400" dirty="0"/>
            <a:t>6 décembre 2024</a:t>
          </a:r>
        </a:p>
      </dgm:t>
    </dgm:pt>
    <dgm:pt modelId="{97F20089-5AC3-431D-991D-8FE262BC8A14}" type="parTrans" cxnId="{46A5D04E-2FF7-4FD2-876A-5E940E71F21E}">
      <dgm:prSet/>
      <dgm:spPr/>
      <dgm:t>
        <a:bodyPr/>
        <a:lstStyle/>
        <a:p>
          <a:endParaRPr lang="fr-FR" sz="2100"/>
        </a:p>
      </dgm:t>
    </dgm:pt>
    <dgm:pt modelId="{1C8248C7-9C73-4201-8F7A-7FCAFAE1C4B5}" type="sibTrans" cxnId="{46A5D04E-2FF7-4FD2-876A-5E940E71F21E}">
      <dgm:prSet/>
      <dgm:spPr/>
      <dgm:t>
        <a:bodyPr/>
        <a:lstStyle/>
        <a:p>
          <a:endParaRPr lang="fr-FR" sz="2100"/>
        </a:p>
      </dgm:t>
    </dgm:pt>
    <dgm:pt modelId="{C28FDDD2-43DD-4469-86F6-94C2E76AA538}" type="pres">
      <dgm:prSet presAssocID="{10F8395E-2A71-45FA-98B7-8E1028CE8724}" presName="Name0" presStyleCnt="0">
        <dgm:presLayoutVars>
          <dgm:dir/>
          <dgm:resizeHandles val="exact"/>
        </dgm:presLayoutVars>
      </dgm:prSet>
      <dgm:spPr/>
    </dgm:pt>
    <dgm:pt modelId="{FC4A54CD-556E-4F05-9DEF-0DB3FD97B7B8}" type="pres">
      <dgm:prSet presAssocID="{6997DA94-D6E0-4BB4-89D4-63DCE89E74EE}" presName="node" presStyleLbl="node1" presStyleIdx="0" presStyleCnt="2">
        <dgm:presLayoutVars>
          <dgm:bulletEnabled val="1"/>
        </dgm:presLayoutVars>
      </dgm:prSet>
      <dgm:spPr/>
    </dgm:pt>
    <dgm:pt modelId="{9D5AD91E-7978-4959-98BF-3A78DE40BEB2}" type="pres">
      <dgm:prSet presAssocID="{86E286D1-0574-4E54-A820-0B45CF4C5797}" presName="sibTrans" presStyleLbl="sibTrans2D1" presStyleIdx="0" presStyleCnt="1" custLinFactNeighborX="1134" custLinFactNeighborY="705"/>
      <dgm:spPr/>
    </dgm:pt>
    <dgm:pt modelId="{6DED6DCF-0A2A-42C7-9E1E-5111F4A4F1D8}" type="pres">
      <dgm:prSet presAssocID="{86E286D1-0574-4E54-A820-0B45CF4C5797}" presName="connectorText" presStyleLbl="sibTrans2D1" presStyleIdx="0" presStyleCnt="1"/>
      <dgm:spPr/>
    </dgm:pt>
    <dgm:pt modelId="{BD8594C8-AA78-477B-9FED-E2C1D07F3875}" type="pres">
      <dgm:prSet presAssocID="{A04E9C4F-6D6A-4925-940B-B679EBD08E4C}" presName="node" presStyleLbl="node1" presStyleIdx="1" presStyleCnt="2" custLinFactNeighborY="3407">
        <dgm:presLayoutVars>
          <dgm:bulletEnabled val="1"/>
        </dgm:presLayoutVars>
      </dgm:prSet>
      <dgm:spPr/>
    </dgm:pt>
  </dgm:ptLst>
  <dgm:cxnLst>
    <dgm:cxn modelId="{B1222F14-1255-4F52-A98A-47C2DB566A28}" type="presOf" srcId="{86E286D1-0574-4E54-A820-0B45CF4C5797}" destId="{9D5AD91E-7978-4959-98BF-3A78DE40BEB2}" srcOrd="0" destOrd="0" presId="urn:microsoft.com/office/officeart/2005/8/layout/process1"/>
    <dgm:cxn modelId="{44E3B331-1E8B-4614-A775-2E1BE313133B}" type="presOf" srcId="{A04E9C4F-6D6A-4925-940B-B679EBD08E4C}" destId="{BD8594C8-AA78-477B-9FED-E2C1D07F3875}" srcOrd="0" destOrd="0" presId="urn:microsoft.com/office/officeart/2005/8/layout/process1"/>
    <dgm:cxn modelId="{F7753233-E5EF-4A99-863A-A13B33E68D1F}" type="presOf" srcId="{6997DA94-D6E0-4BB4-89D4-63DCE89E74EE}" destId="{FC4A54CD-556E-4F05-9DEF-0DB3FD97B7B8}" srcOrd="0" destOrd="0" presId="urn:microsoft.com/office/officeart/2005/8/layout/process1"/>
    <dgm:cxn modelId="{FA05054E-4A47-4020-BF5B-088A31C85A73}" srcId="{10F8395E-2A71-45FA-98B7-8E1028CE8724}" destId="{6997DA94-D6E0-4BB4-89D4-63DCE89E74EE}" srcOrd="0" destOrd="0" parTransId="{D7AFF014-77FA-428B-AD04-51C2EA2B58C0}" sibTransId="{86E286D1-0574-4E54-A820-0B45CF4C5797}"/>
    <dgm:cxn modelId="{46A5D04E-2FF7-4FD2-876A-5E940E71F21E}" srcId="{10F8395E-2A71-45FA-98B7-8E1028CE8724}" destId="{A04E9C4F-6D6A-4925-940B-B679EBD08E4C}" srcOrd="1" destOrd="0" parTransId="{97F20089-5AC3-431D-991D-8FE262BC8A14}" sibTransId="{1C8248C7-9C73-4201-8F7A-7FCAFAE1C4B5}"/>
    <dgm:cxn modelId="{FB97BAB0-80B4-47BF-BAF0-81B625A3ED9D}" type="presOf" srcId="{86E286D1-0574-4E54-A820-0B45CF4C5797}" destId="{6DED6DCF-0A2A-42C7-9E1E-5111F4A4F1D8}" srcOrd="1" destOrd="0" presId="urn:microsoft.com/office/officeart/2005/8/layout/process1"/>
    <dgm:cxn modelId="{7A077DB4-5B5B-40E9-BE02-042C9E438256}" type="presOf" srcId="{10F8395E-2A71-45FA-98B7-8E1028CE8724}" destId="{C28FDDD2-43DD-4469-86F6-94C2E76AA538}" srcOrd="0" destOrd="0" presId="urn:microsoft.com/office/officeart/2005/8/layout/process1"/>
    <dgm:cxn modelId="{CCC12316-D527-43C8-A500-7A8921193A8A}" type="presParOf" srcId="{C28FDDD2-43DD-4469-86F6-94C2E76AA538}" destId="{FC4A54CD-556E-4F05-9DEF-0DB3FD97B7B8}" srcOrd="0" destOrd="0" presId="urn:microsoft.com/office/officeart/2005/8/layout/process1"/>
    <dgm:cxn modelId="{BC0B7365-C106-492A-BE14-69C3241997F0}" type="presParOf" srcId="{C28FDDD2-43DD-4469-86F6-94C2E76AA538}" destId="{9D5AD91E-7978-4959-98BF-3A78DE40BEB2}" srcOrd="1" destOrd="0" presId="urn:microsoft.com/office/officeart/2005/8/layout/process1"/>
    <dgm:cxn modelId="{59575C0F-1F5E-47BE-A4C0-DF62F9548C17}" type="presParOf" srcId="{9D5AD91E-7978-4959-98BF-3A78DE40BEB2}" destId="{6DED6DCF-0A2A-42C7-9E1E-5111F4A4F1D8}" srcOrd="0" destOrd="0" presId="urn:microsoft.com/office/officeart/2005/8/layout/process1"/>
    <dgm:cxn modelId="{3D41590C-C23A-4AB9-B644-936CF10375C9}" type="presParOf" srcId="{C28FDDD2-43DD-4469-86F6-94C2E76AA538}" destId="{BD8594C8-AA78-477B-9FED-E2C1D07F387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F8395E-2A71-45FA-98B7-8E1028CE8724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6997DA94-D6E0-4BB4-89D4-63DCE89E74EE}">
      <dgm:prSet phldrT="[Texte]"/>
      <dgm:spPr/>
      <dgm:t>
        <a:bodyPr/>
        <a:lstStyle/>
        <a:p>
          <a:r>
            <a:rPr lang="fr-FR" b="1" dirty="0"/>
            <a:t>CR  </a:t>
          </a:r>
        </a:p>
        <a:p>
          <a:r>
            <a:rPr lang="fr-FR" b="1" dirty="0"/>
            <a:t>24 mars 2025 </a:t>
          </a:r>
        </a:p>
      </dgm:t>
    </dgm:pt>
    <dgm:pt modelId="{D7AFF014-77FA-428B-AD04-51C2EA2B58C0}" type="parTrans" cxnId="{FA05054E-4A47-4020-BF5B-088A31C85A73}">
      <dgm:prSet/>
      <dgm:spPr/>
      <dgm:t>
        <a:bodyPr/>
        <a:lstStyle/>
        <a:p>
          <a:endParaRPr lang="fr-FR"/>
        </a:p>
      </dgm:t>
    </dgm:pt>
    <dgm:pt modelId="{86E286D1-0574-4E54-A820-0B45CF4C5797}" type="sibTrans" cxnId="{FA05054E-4A47-4020-BF5B-088A31C85A73}">
      <dgm:prSet/>
      <dgm:spPr/>
      <dgm:t>
        <a:bodyPr/>
        <a:lstStyle/>
        <a:p>
          <a:endParaRPr lang="fr-FR"/>
        </a:p>
      </dgm:t>
    </dgm:pt>
    <dgm:pt modelId="{A04E9C4F-6D6A-4925-940B-B679EBD08E4C}">
      <dgm:prSet phldrT="[Texte]"/>
      <dgm:spPr/>
      <dgm:t>
        <a:bodyPr/>
        <a:lstStyle/>
        <a:p>
          <a:r>
            <a:rPr lang="fr-FR" b="1" dirty="0"/>
            <a:t>CA </a:t>
          </a:r>
        </a:p>
        <a:p>
          <a:r>
            <a:rPr lang="fr-FR" dirty="0"/>
            <a:t>11 avril 2025</a:t>
          </a:r>
        </a:p>
      </dgm:t>
    </dgm:pt>
    <dgm:pt modelId="{97F20089-5AC3-431D-991D-8FE262BC8A14}" type="parTrans" cxnId="{46A5D04E-2FF7-4FD2-876A-5E940E71F21E}">
      <dgm:prSet/>
      <dgm:spPr/>
      <dgm:t>
        <a:bodyPr/>
        <a:lstStyle/>
        <a:p>
          <a:endParaRPr lang="fr-FR"/>
        </a:p>
      </dgm:t>
    </dgm:pt>
    <dgm:pt modelId="{1C8248C7-9C73-4201-8F7A-7FCAFAE1C4B5}" type="sibTrans" cxnId="{46A5D04E-2FF7-4FD2-876A-5E940E71F21E}">
      <dgm:prSet/>
      <dgm:spPr/>
      <dgm:t>
        <a:bodyPr/>
        <a:lstStyle/>
        <a:p>
          <a:endParaRPr lang="fr-FR"/>
        </a:p>
      </dgm:t>
    </dgm:pt>
    <dgm:pt modelId="{C28FDDD2-43DD-4469-86F6-94C2E76AA538}" type="pres">
      <dgm:prSet presAssocID="{10F8395E-2A71-45FA-98B7-8E1028CE8724}" presName="Name0" presStyleCnt="0">
        <dgm:presLayoutVars>
          <dgm:dir/>
          <dgm:resizeHandles val="exact"/>
        </dgm:presLayoutVars>
      </dgm:prSet>
      <dgm:spPr/>
    </dgm:pt>
    <dgm:pt modelId="{FC4A54CD-556E-4F05-9DEF-0DB3FD97B7B8}" type="pres">
      <dgm:prSet presAssocID="{6997DA94-D6E0-4BB4-89D4-63DCE89E74EE}" presName="node" presStyleLbl="node1" presStyleIdx="0" presStyleCnt="2" custLinFactNeighborX="-46" custLinFactNeighborY="-1565">
        <dgm:presLayoutVars>
          <dgm:bulletEnabled val="1"/>
        </dgm:presLayoutVars>
      </dgm:prSet>
      <dgm:spPr/>
    </dgm:pt>
    <dgm:pt modelId="{9D5AD91E-7978-4959-98BF-3A78DE40BEB2}" type="pres">
      <dgm:prSet presAssocID="{86E286D1-0574-4E54-A820-0B45CF4C5797}" presName="sibTrans" presStyleLbl="sibTrans2D1" presStyleIdx="0" presStyleCnt="1"/>
      <dgm:spPr/>
    </dgm:pt>
    <dgm:pt modelId="{6DED6DCF-0A2A-42C7-9E1E-5111F4A4F1D8}" type="pres">
      <dgm:prSet presAssocID="{86E286D1-0574-4E54-A820-0B45CF4C5797}" presName="connectorText" presStyleLbl="sibTrans2D1" presStyleIdx="0" presStyleCnt="1"/>
      <dgm:spPr/>
    </dgm:pt>
    <dgm:pt modelId="{BD8594C8-AA78-477B-9FED-E2C1D07F3875}" type="pres">
      <dgm:prSet presAssocID="{A04E9C4F-6D6A-4925-940B-B679EBD08E4C}" presName="node" presStyleLbl="node1" presStyleIdx="1" presStyleCnt="2">
        <dgm:presLayoutVars>
          <dgm:bulletEnabled val="1"/>
        </dgm:presLayoutVars>
      </dgm:prSet>
      <dgm:spPr/>
    </dgm:pt>
  </dgm:ptLst>
  <dgm:cxnLst>
    <dgm:cxn modelId="{B1222F14-1255-4F52-A98A-47C2DB566A28}" type="presOf" srcId="{86E286D1-0574-4E54-A820-0B45CF4C5797}" destId="{9D5AD91E-7978-4959-98BF-3A78DE40BEB2}" srcOrd="0" destOrd="0" presId="urn:microsoft.com/office/officeart/2005/8/layout/process1"/>
    <dgm:cxn modelId="{44E3B331-1E8B-4614-A775-2E1BE313133B}" type="presOf" srcId="{A04E9C4F-6D6A-4925-940B-B679EBD08E4C}" destId="{BD8594C8-AA78-477B-9FED-E2C1D07F3875}" srcOrd="0" destOrd="0" presId="urn:microsoft.com/office/officeart/2005/8/layout/process1"/>
    <dgm:cxn modelId="{F7753233-E5EF-4A99-863A-A13B33E68D1F}" type="presOf" srcId="{6997DA94-D6E0-4BB4-89D4-63DCE89E74EE}" destId="{FC4A54CD-556E-4F05-9DEF-0DB3FD97B7B8}" srcOrd="0" destOrd="0" presId="urn:microsoft.com/office/officeart/2005/8/layout/process1"/>
    <dgm:cxn modelId="{FA05054E-4A47-4020-BF5B-088A31C85A73}" srcId="{10F8395E-2A71-45FA-98B7-8E1028CE8724}" destId="{6997DA94-D6E0-4BB4-89D4-63DCE89E74EE}" srcOrd="0" destOrd="0" parTransId="{D7AFF014-77FA-428B-AD04-51C2EA2B58C0}" sibTransId="{86E286D1-0574-4E54-A820-0B45CF4C5797}"/>
    <dgm:cxn modelId="{46A5D04E-2FF7-4FD2-876A-5E940E71F21E}" srcId="{10F8395E-2A71-45FA-98B7-8E1028CE8724}" destId="{A04E9C4F-6D6A-4925-940B-B679EBD08E4C}" srcOrd="1" destOrd="0" parTransId="{97F20089-5AC3-431D-991D-8FE262BC8A14}" sibTransId="{1C8248C7-9C73-4201-8F7A-7FCAFAE1C4B5}"/>
    <dgm:cxn modelId="{FB97BAB0-80B4-47BF-BAF0-81B625A3ED9D}" type="presOf" srcId="{86E286D1-0574-4E54-A820-0B45CF4C5797}" destId="{6DED6DCF-0A2A-42C7-9E1E-5111F4A4F1D8}" srcOrd="1" destOrd="0" presId="urn:microsoft.com/office/officeart/2005/8/layout/process1"/>
    <dgm:cxn modelId="{7A077DB4-5B5B-40E9-BE02-042C9E438256}" type="presOf" srcId="{10F8395E-2A71-45FA-98B7-8E1028CE8724}" destId="{C28FDDD2-43DD-4469-86F6-94C2E76AA538}" srcOrd="0" destOrd="0" presId="urn:microsoft.com/office/officeart/2005/8/layout/process1"/>
    <dgm:cxn modelId="{CCC12316-D527-43C8-A500-7A8921193A8A}" type="presParOf" srcId="{C28FDDD2-43DD-4469-86F6-94C2E76AA538}" destId="{FC4A54CD-556E-4F05-9DEF-0DB3FD97B7B8}" srcOrd="0" destOrd="0" presId="urn:microsoft.com/office/officeart/2005/8/layout/process1"/>
    <dgm:cxn modelId="{BC0B7365-C106-492A-BE14-69C3241997F0}" type="presParOf" srcId="{C28FDDD2-43DD-4469-86F6-94C2E76AA538}" destId="{9D5AD91E-7978-4959-98BF-3A78DE40BEB2}" srcOrd="1" destOrd="0" presId="urn:microsoft.com/office/officeart/2005/8/layout/process1"/>
    <dgm:cxn modelId="{59575C0F-1F5E-47BE-A4C0-DF62F9548C17}" type="presParOf" srcId="{9D5AD91E-7978-4959-98BF-3A78DE40BEB2}" destId="{6DED6DCF-0A2A-42C7-9E1E-5111F4A4F1D8}" srcOrd="0" destOrd="0" presId="urn:microsoft.com/office/officeart/2005/8/layout/process1"/>
    <dgm:cxn modelId="{3D41590C-C23A-4AB9-B644-936CF10375C9}" type="presParOf" srcId="{C28FDDD2-43DD-4469-86F6-94C2E76AA538}" destId="{BD8594C8-AA78-477B-9FED-E2C1D07F387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C188B-9C06-4354-B61C-24F2859331C8}">
      <dsp:nvSpPr>
        <dsp:cNvPr id="0" name=""/>
        <dsp:cNvSpPr/>
      </dsp:nvSpPr>
      <dsp:spPr>
        <a:xfrm>
          <a:off x="440749" y="0"/>
          <a:ext cx="428173" cy="42817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410D6-FE1E-4395-A2A3-C77FF14BE524}">
      <dsp:nvSpPr>
        <dsp:cNvPr id="0" name=""/>
        <dsp:cNvSpPr/>
      </dsp:nvSpPr>
      <dsp:spPr>
        <a:xfrm>
          <a:off x="483567" y="42817"/>
          <a:ext cx="342538" cy="342538"/>
        </a:xfrm>
        <a:prstGeom prst="chord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2C152-4F89-4618-878E-B5D461451E27}">
      <dsp:nvSpPr>
        <dsp:cNvPr id="0" name=""/>
        <dsp:cNvSpPr/>
      </dsp:nvSpPr>
      <dsp:spPr>
        <a:xfrm>
          <a:off x="874676" y="428173"/>
          <a:ext cx="1433576" cy="180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Echanges individualisés avec chaque ED sur les différents points</a:t>
          </a:r>
        </a:p>
      </dsp:txBody>
      <dsp:txXfrm>
        <a:off x="874676" y="428173"/>
        <a:ext cx="1433576" cy="1801895"/>
      </dsp:txXfrm>
    </dsp:sp>
    <dsp:sp modelId="{130EA6F6-0619-4804-89E9-AAA433C5C0DC}">
      <dsp:nvSpPr>
        <dsp:cNvPr id="0" name=""/>
        <dsp:cNvSpPr/>
      </dsp:nvSpPr>
      <dsp:spPr>
        <a:xfrm>
          <a:off x="958125" y="0"/>
          <a:ext cx="1266678" cy="42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Janv-fév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</a:t>
          </a:r>
        </a:p>
      </dsp:txBody>
      <dsp:txXfrm>
        <a:off x="958125" y="0"/>
        <a:ext cx="1266678" cy="428173"/>
      </dsp:txXfrm>
    </dsp:sp>
    <dsp:sp modelId="{58C2FEA1-09BF-4DA2-8EBD-F9A5C4496866}">
      <dsp:nvSpPr>
        <dsp:cNvPr id="0" name=""/>
        <dsp:cNvSpPr/>
      </dsp:nvSpPr>
      <dsp:spPr>
        <a:xfrm>
          <a:off x="2397455" y="0"/>
          <a:ext cx="428173" cy="42817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A16A9-1913-4556-AD07-CC50881E83AC}">
      <dsp:nvSpPr>
        <dsp:cNvPr id="0" name=""/>
        <dsp:cNvSpPr/>
      </dsp:nvSpPr>
      <dsp:spPr>
        <a:xfrm>
          <a:off x="2440273" y="42817"/>
          <a:ext cx="342538" cy="342538"/>
        </a:xfrm>
        <a:prstGeom prst="chord">
          <a:avLst>
            <a:gd name="adj1" fmla="val 0"/>
            <a:gd name="adj2" fmla="val 1080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28AFB-4B37-426D-B9CD-1D61BA5C9EC1}">
      <dsp:nvSpPr>
        <dsp:cNvPr id="0" name=""/>
        <dsp:cNvSpPr/>
      </dsp:nvSpPr>
      <dsp:spPr>
        <a:xfrm>
          <a:off x="2804047" y="428173"/>
          <a:ext cx="1488246" cy="180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Synthèse des échanges et nouvelle proposition en Conseil du CED</a:t>
          </a:r>
        </a:p>
      </dsp:txBody>
      <dsp:txXfrm>
        <a:off x="2804047" y="428173"/>
        <a:ext cx="1488246" cy="1801895"/>
      </dsp:txXfrm>
    </dsp:sp>
    <dsp:sp modelId="{FC1987C3-94AE-4E75-894C-0E1C43EAEEF5}">
      <dsp:nvSpPr>
        <dsp:cNvPr id="0" name=""/>
        <dsp:cNvSpPr/>
      </dsp:nvSpPr>
      <dsp:spPr>
        <a:xfrm>
          <a:off x="2914831" y="0"/>
          <a:ext cx="1266678" cy="42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 24</a:t>
          </a:r>
        </a:p>
      </dsp:txBody>
      <dsp:txXfrm>
        <a:off x="2914831" y="0"/>
        <a:ext cx="1266678" cy="428173"/>
      </dsp:txXfrm>
    </dsp:sp>
    <dsp:sp modelId="{18E03B70-9C13-472A-9AD9-82D3FFA0F21A}">
      <dsp:nvSpPr>
        <dsp:cNvPr id="0" name=""/>
        <dsp:cNvSpPr/>
      </dsp:nvSpPr>
      <dsp:spPr>
        <a:xfrm>
          <a:off x="4381496" y="0"/>
          <a:ext cx="428173" cy="42817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3D27F-A647-4FC5-A7F2-ED21FA7560B3}">
      <dsp:nvSpPr>
        <dsp:cNvPr id="0" name=""/>
        <dsp:cNvSpPr/>
      </dsp:nvSpPr>
      <dsp:spPr>
        <a:xfrm>
          <a:off x="4424313" y="42817"/>
          <a:ext cx="342538" cy="342538"/>
        </a:xfrm>
        <a:prstGeom prst="chord">
          <a:avLst>
            <a:gd name="adj1" fmla="val 19800000"/>
            <a:gd name="adj2" fmla="val 1260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2A092-0371-47B8-BC9F-59B23A51A933}">
      <dsp:nvSpPr>
        <dsp:cNvPr id="0" name=""/>
        <dsp:cNvSpPr/>
      </dsp:nvSpPr>
      <dsp:spPr>
        <a:xfrm>
          <a:off x="4652731" y="428173"/>
          <a:ext cx="1758960" cy="180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Validation par les instances universitaires 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/>
            <a:t>- Conseil CED 5 juin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>
              <a:highlight>
                <a:srgbClr val="FFFFFF"/>
              </a:highlight>
            </a:rPr>
            <a:t>- CR 24 juin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>
              <a:highlight>
                <a:srgbClr val="FFFFFF"/>
              </a:highlight>
            </a:rPr>
            <a:t>- CAC 17 sept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>
            <a:highlight>
              <a:srgbClr val="FFFF00"/>
            </a:highlight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4652731" y="428173"/>
        <a:ext cx="1758960" cy="1801895"/>
      </dsp:txXfrm>
    </dsp:sp>
    <dsp:sp modelId="{4BC10515-D65C-49E6-842B-43B28403BBFA}">
      <dsp:nvSpPr>
        <dsp:cNvPr id="0" name=""/>
        <dsp:cNvSpPr/>
      </dsp:nvSpPr>
      <dsp:spPr>
        <a:xfrm>
          <a:off x="4882367" y="0"/>
          <a:ext cx="1659855" cy="42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Juin-Sept 24</a:t>
          </a:r>
        </a:p>
      </dsp:txBody>
      <dsp:txXfrm>
        <a:off x="4882367" y="0"/>
        <a:ext cx="1659855" cy="428173"/>
      </dsp:txXfrm>
    </dsp:sp>
    <dsp:sp modelId="{0BD32FD4-C0F9-401F-92BC-BAEFB1EFE7D9}">
      <dsp:nvSpPr>
        <dsp:cNvPr id="0" name=""/>
        <dsp:cNvSpPr/>
      </dsp:nvSpPr>
      <dsp:spPr>
        <a:xfrm>
          <a:off x="6500894" y="0"/>
          <a:ext cx="428173" cy="42817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F344C-A961-4762-AE7E-228B86A9BB06}">
      <dsp:nvSpPr>
        <dsp:cNvPr id="0" name=""/>
        <dsp:cNvSpPr/>
      </dsp:nvSpPr>
      <dsp:spPr>
        <a:xfrm>
          <a:off x="6543712" y="42817"/>
          <a:ext cx="342538" cy="34253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A4758-FB3F-469A-94A8-29773F343326}">
      <dsp:nvSpPr>
        <dsp:cNvPr id="0" name=""/>
        <dsp:cNvSpPr/>
      </dsp:nvSpPr>
      <dsp:spPr>
        <a:xfrm>
          <a:off x="6886985" y="428173"/>
          <a:ext cx="1529248" cy="180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Mise en place du nouveau dispositif</a:t>
          </a:r>
        </a:p>
      </dsp:txBody>
      <dsp:txXfrm>
        <a:off x="6886985" y="428173"/>
        <a:ext cx="1529248" cy="1801895"/>
      </dsp:txXfrm>
    </dsp:sp>
    <dsp:sp modelId="{CE5CAE05-5577-41BB-BC74-1785172AE969}">
      <dsp:nvSpPr>
        <dsp:cNvPr id="0" name=""/>
        <dsp:cNvSpPr/>
      </dsp:nvSpPr>
      <dsp:spPr>
        <a:xfrm>
          <a:off x="7018270" y="0"/>
          <a:ext cx="1266678" cy="42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cap="none" spc="0" dirty="0">
              <a:ln w="9525"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Rentrée 24</a:t>
          </a:r>
        </a:p>
      </dsp:txBody>
      <dsp:txXfrm>
        <a:off x="7018270" y="0"/>
        <a:ext cx="1266678" cy="428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4E725-A6CD-42BE-9171-C698E6E556B2}">
      <dsp:nvSpPr>
        <dsp:cNvPr id="0" name=""/>
        <dsp:cNvSpPr/>
      </dsp:nvSpPr>
      <dsp:spPr>
        <a:xfrm>
          <a:off x="1542525" y="708529"/>
          <a:ext cx="1650708" cy="136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Présentation du dispositif en Conseil du CED </a:t>
          </a:r>
        </a:p>
      </dsp:txBody>
      <dsp:txXfrm>
        <a:off x="1573857" y="739861"/>
        <a:ext cx="1588044" cy="1007077"/>
      </dsp:txXfrm>
    </dsp:sp>
    <dsp:sp modelId="{782577E9-89B7-4479-91A2-9AB9BD2DFE6E}">
      <dsp:nvSpPr>
        <dsp:cNvPr id="0" name=""/>
        <dsp:cNvSpPr/>
      </dsp:nvSpPr>
      <dsp:spPr>
        <a:xfrm>
          <a:off x="2408580" y="811554"/>
          <a:ext cx="2147261" cy="2147261"/>
        </a:xfrm>
        <a:prstGeom prst="leftCircularArrow">
          <a:avLst>
            <a:gd name="adj1" fmla="val 4666"/>
            <a:gd name="adj2" fmla="val 595531"/>
            <a:gd name="adj3" fmla="val 2371042"/>
            <a:gd name="adj4" fmla="val 9024489"/>
            <a:gd name="adj5" fmla="val 54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7766F-E146-42CA-9BD6-62096114D10D}">
      <dsp:nvSpPr>
        <dsp:cNvPr id="0" name=""/>
        <dsp:cNvSpPr/>
      </dsp:nvSpPr>
      <dsp:spPr>
        <a:xfrm>
          <a:off x="1909349" y="1778271"/>
          <a:ext cx="1467296" cy="5834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6 mars 2024 </a:t>
          </a:r>
        </a:p>
      </dsp:txBody>
      <dsp:txXfrm>
        <a:off x="1926439" y="1795361"/>
        <a:ext cx="1433116" cy="549315"/>
      </dsp:txXfrm>
    </dsp:sp>
    <dsp:sp modelId="{D3B9F898-D08D-4FD8-B62E-DC9697D956F6}">
      <dsp:nvSpPr>
        <dsp:cNvPr id="0" name=""/>
        <dsp:cNvSpPr/>
      </dsp:nvSpPr>
      <dsp:spPr>
        <a:xfrm>
          <a:off x="3853723" y="708529"/>
          <a:ext cx="1650708" cy="136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Présentation du dispositif en réunion des directeurs d’institut</a:t>
          </a:r>
        </a:p>
      </dsp:txBody>
      <dsp:txXfrm>
        <a:off x="3885055" y="1031609"/>
        <a:ext cx="1588044" cy="1007077"/>
      </dsp:txXfrm>
    </dsp:sp>
    <dsp:sp modelId="{92F14AF3-1029-466D-BD77-3351AF26767C}">
      <dsp:nvSpPr>
        <dsp:cNvPr id="0" name=""/>
        <dsp:cNvSpPr/>
      </dsp:nvSpPr>
      <dsp:spPr>
        <a:xfrm>
          <a:off x="4706022" y="-233649"/>
          <a:ext cx="2358185" cy="2358185"/>
        </a:xfrm>
        <a:prstGeom prst="circularArrow">
          <a:avLst>
            <a:gd name="adj1" fmla="val 4248"/>
            <a:gd name="adj2" fmla="val 536739"/>
            <a:gd name="adj3" fmla="val 19287751"/>
            <a:gd name="adj4" fmla="val 12575511"/>
            <a:gd name="adj5" fmla="val 4957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FEE9F-32B5-4637-B5BB-9490FA6E3137}">
      <dsp:nvSpPr>
        <dsp:cNvPr id="0" name=""/>
        <dsp:cNvSpPr/>
      </dsp:nvSpPr>
      <dsp:spPr>
        <a:xfrm>
          <a:off x="4220547" y="416782"/>
          <a:ext cx="1467296" cy="58349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9 avril 2024</a:t>
          </a:r>
        </a:p>
      </dsp:txBody>
      <dsp:txXfrm>
        <a:off x="4237637" y="433872"/>
        <a:ext cx="1433116" cy="549315"/>
      </dsp:txXfrm>
    </dsp:sp>
    <dsp:sp modelId="{865816CA-8A29-4F25-8FBB-04C9659B1531}">
      <dsp:nvSpPr>
        <dsp:cNvPr id="0" name=""/>
        <dsp:cNvSpPr/>
      </dsp:nvSpPr>
      <dsp:spPr>
        <a:xfrm>
          <a:off x="6164922" y="708529"/>
          <a:ext cx="1650708" cy="136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Présentation du dispositif en Commission Recherche</a:t>
          </a:r>
        </a:p>
      </dsp:txBody>
      <dsp:txXfrm>
        <a:off x="6196254" y="739861"/>
        <a:ext cx="1588044" cy="1007077"/>
      </dsp:txXfrm>
    </dsp:sp>
    <dsp:sp modelId="{A00E643C-C446-42D7-9A7A-831541D48266}">
      <dsp:nvSpPr>
        <dsp:cNvPr id="0" name=""/>
        <dsp:cNvSpPr/>
      </dsp:nvSpPr>
      <dsp:spPr>
        <a:xfrm>
          <a:off x="6531746" y="1778271"/>
          <a:ext cx="1467296" cy="58349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27 mai 2024</a:t>
          </a:r>
        </a:p>
      </dsp:txBody>
      <dsp:txXfrm>
        <a:off x="6548836" y="1795361"/>
        <a:ext cx="1433116" cy="549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500DD-790D-4418-BDDF-823F683BB543}">
      <dsp:nvSpPr>
        <dsp:cNvPr id="0" name=""/>
        <dsp:cNvSpPr/>
      </dsp:nvSpPr>
      <dsp:spPr>
        <a:xfrm>
          <a:off x="4241749" y="2797476"/>
          <a:ext cx="2081371" cy="528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28"/>
              </a:lnTo>
              <a:lnTo>
                <a:pt x="2081371" y="286328"/>
              </a:lnTo>
              <a:lnTo>
                <a:pt x="2081371" y="5285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4C62B-D4D0-4B41-9520-E7B31CE34ADB}">
      <dsp:nvSpPr>
        <dsp:cNvPr id="0" name=""/>
        <dsp:cNvSpPr/>
      </dsp:nvSpPr>
      <dsp:spPr>
        <a:xfrm>
          <a:off x="1748414" y="2797476"/>
          <a:ext cx="2493335" cy="515894"/>
        </a:xfrm>
        <a:custGeom>
          <a:avLst/>
          <a:gdLst/>
          <a:ahLst/>
          <a:cxnLst/>
          <a:rect l="0" t="0" r="0" b="0"/>
          <a:pathLst>
            <a:path>
              <a:moveTo>
                <a:pt x="2493335" y="0"/>
              </a:moveTo>
              <a:lnTo>
                <a:pt x="2493335" y="273684"/>
              </a:lnTo>
              <a:lnTo>
                <a:pt x="0" y="273684"/>
              </a:lnTo>
              <a:lnTo>
                <a:pt x="0" y="5158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FA104-775A-4850-9E1B-7CB1EEEA81B5}">
      <dsp:nvSpPr>
        <dsp:cNvPr id="0" name=""/>
        <dsp:cNvSpPr/>
      </dsp:nvSpPr>
      <dsp:spPr>
        <a:xfrm>
          <a:off x="4196029" y="1337086"/>
          <a:ext cx="91440" cy="314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5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195D7-862A-45DE-821A-320A22B16553}">
      <dsp:nvSpPr>
        <dsp:cNvPr id="0" name=""/>
        <dsp:cNvSpPr/>
      </dsp:nvSpPr>
      <dsp:spPr>
        <a:xfrm>
          <a:off x="161589" y="299043"/>
          <a:ext cx="8160321" cy="10380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4647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Un appel à candidature spécifique pour l’attribution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de contrats doctoraux handicap</a:t>
          </a:r>
        </a:p>
      </dsp:txBody>
      <dsp:txXfrm>
        <a:off x="161589" y="299043"/>
        <a:ext cx="8160321" cy="1038043"/>
      </dsp:txXfrm>
    </dsp:sp>
    <dsp:sp modelId="{BF91D814-7919-4EF6-B718-F64A9D9E1592}">
      <dsp:nvSpPr>
        <dsp:cNvPr id="0" name=""/>
        <dsp:cNvSpPr/>
      </dsp:nvSpPr>
      <dsp:spPr>
        <a:xfrm>
          <a:off x="6003587" y="1143060"/>
          <a:ext cx="2445883" cy="346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NOVEMBRE / DECEMBRE 2024 </a:t>
          </a:r>
        </a:p>
      </dsp:txBody>
      <dsp:txXfrm>
        <a:off x="6003587" y="1143060"/>
        <a:ext cx="2445883" cy="346014"/>
      </dsp:txXfrm>
    </dsp:sp>
    <dsp:sp modelId="{63C4FF23-08E5-4AB8-8DE9-C1FC13C80372}">
      <dsp:nvSpPr>
        <dsp:cNvPr id="0" name=""/>
        <dsp:cNvSpPr/>
      </dsp:nvSpPr>
      <dsp:spPr>
        <a:xfrm>
          <a:off x="183843" y="1651601"/>
          <a:ext cx="8115813" cy="11458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46479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0" kern="1200" dirty="0"/>
            <a:t>Audition puis classement des candidats par une commission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0" i="1" kern="1200" dirty="0"/>
            <a:t>ad hoc </a:t>
          </a:r>
          <a:r>
            <a:rPr lang="fr-FR" sz="2000" b="0" kern="1200" dirty="0"/>
            <a:t>composée des directeurs d’ED, directeurs d’institut de Recherche, du directeur du CED et du VP Recherche</a:t>
          </a:r>
        </a:p>
      </dsp:txBody>
      <dsp:txXfrm>
        <a:off x="183843" y="1651601"/>
        <a:ext cx="8115813" cy="1145874"/>
      </dsp:txXfrm>
    </dsp:sp>
    <dsp:sp modelId="{9D193786-64EF-44B2-BFE3-409BF06FDE3E}">
      <dsp:nvSpPr>
        <dsp:cNvPr id="0" name=""/>
        <dsp:cNvSpPr/>
      </dsp:nvSpPr>
      <dsp:spPr>
        <a:xfrm>
          <a:off x="6581311" y="2767619"/>
          <a:ext cx="1804400" cy="346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FEVRIER 2025</a:t>
          </a:r>
        </a:p>
      </dsp:txBody>
      <dsp:txXfrm>
        <a:off x="6581311" y="2767619"/>
        <a:ext cx="1804400" cy="346014"/>
      </dsp:txXfrm>
    </dsp:sp>
    <dsp:sp modelId="{13933261-D08C-48E1-81F1-546D69159001}">
      <dsp:nvSpPr>
        <dsp:cNvPr id="0" name=""/>
        <dsp:cNvSpPr/>
      </dsp:nvSpPr>
      <dsp:spPr>
        <a:xfrm>
          <a:off x="0" y="3313370"/>
          <a:ext cx="3496828" cy="903886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4647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Dossier classé premier =&gt; retenu sur le financement dégagé par l’Ul*</a:t>
          </a:r>
        </a:p>
      </dsp:txBody>
      <dsp:txXfrm>
        <a:off x="0" y="3313370"/>
        <a:ext cx="3496828" cy="903886"/>
      </dsp:txXfrm>
    </dsp:sp>
    <dsp:sp modelId="{A268A47C-0C49-4DA2-941D-5B38897977CD}">
      <dsp:nvSpPr>
        <dsp:cNvPr id="0" name=""/>
        <dsp:cNvSpPr/>
      </dsp:nvSpPr>
      <dsp:spPr>
        <a:xfrm>
          <a:off x="2479004" y="4001898"/>
          <a:ext cx="1106656" cy="346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MARS  2025</a:t>
          </a:r>
        </a:p>
      </dsp:txBody>
      <dsp:txXfrm>
        <a:off x="2479004" y="4001898"/>
        <a:ext cx="1106656" cy="346014"/>
      </dsp:txXfrm>
    </dsp:sp>
    <dsp:sp modelId="{43FDD155-26DD-4000-8F5C-4D81556A799F}">
      <dsp:nvSpPr>
        <dsp:cNvPr id="0" name=""/>
        <dsp:cNvSpPr/>
      </dsp:nvSpPr>
      <dsp:spPr>
        <a:xfrm>
          <a:off x="4162742" y="3326014"/>
          <a:ext cx="4320757" cy="89167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4647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Dossier classé deuxième et suivants =&gt; déposé(s) dans le cadre de la campagne nationale  « doctorat handicap »* </a:t>
          </a:r>
        </a:p>
      </dsp:txBody>
      <dsp:txXfrm>
        <a:off x="4162742" y="3326014"/>
        <a:ext cx="4320757" cy="891678"/>
      </dsp:txXfrm>
    </dsp:sp>
    <dsp:sp modelId="{103B47CB-1013-4193-B160-96DA1DB5092B}">
      <dsp:nvSpPr>
        <dsp:cNvPr id="0" name=""/>
        <dsp:cNvSpPr/>
      </dsp:nvSpPr>
      <dsp:spPr>
        <a:xfrm>
          <a:off x="7498026" y="4060191"/>
          <a:ext cx="985473" cy="346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MARS 2025 </a:t>
          </a:r>
        </a:p>
      </dsp:txBody>
      <dsp:txXfrm>
        <a:off x="7498026" y="4060191"/>
        <a:ext cx="985473" cy="346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ADF82-26BB-485F-979E-C3681876783F}">
      <dsp:nvSpPr>
        <dsp:cNvPr id="0" name=""/>
        <dsp:cNvSpPr/>
      </dsp:nvSpPr>
      <dsp:spPr>
        <a:xfrm rot="5400000">
          <a:off x="1445488" y="916142"/>
          <a:ext cx="798850" cy="9094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E7A9A-EBA4-4694-80D1-E9CD0162124D}">
      <dsp:nvSpPr>
        <dsp:cNvPr id="0" name=""/>
        <dsp:cNvSpPr/>
      </dsp:nvSpPr>
      <dsp:spPr>
        <a:xfrm>
          <a:off x="702028" y="0"/>
          <a:ext cx="3138733" cy="94131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 partir du 4 juillet 2024</a:t>
          </a:r>
        </a:p>
      </dsp:txBody>
      <dsp:txXfrm>
        <a:off x="747987" y="45959"/>
        <a:ext cx="3046815" cy="849393"/>
      </dsp:txXfrm>
    </dsp:sp>
    <dsp:sp modelId="{B74489D4-ED1B-4FFE-B0AE-E1B5FDB30DF9}">
      <dsp:nvSpPr>
        <dsp:cNvPr id="0" name=""/>
        <dsp:cNvSpPr/>
      </dsp:nvSpPr>
      <dsp:spPr>
        <a:xfrm>
          <a:off x="3843549" y="56937"/>
          <a:ext cx="3246101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6200" rIns="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Ouverture des inscriptions/ réinscriptions </a:t>
          </a:r>
        </a:p>
      </dsp:txBody>
      <dsp:txXfrm>
        <a:off x="3843549" y="56937"/>
        <a:ext cx="3246101" cy="760809"/>
      </dsp:txXfrm>
    </dsp:sp>
    <dsp:sp modelId="{092B09A4-6C78-48EF-B311-C432782C8598}">
      <dsp:nvSpPr>
        <dsp:cNvPr id="0" name=""/>
        <dsp:cNvSpPr/>
      </dsp:nvSpPr>
      <dsp:spPr>
        <a:xfrm rot="5400000">
          <a:off x="3503827" y="2194235"/>
          <a:ext cx="798850" cy="9094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CD548-06B8-4AC0-9F6E-9456021D9813}">
      <dsp:nvSpPr>
        <dsp:cNvPr id="0" name=""/>
        <dsp:cNvSpPr/>
      </dsp:nvSpPr>
      <dsp:spPr>
        <a:xfrm>
          <a:off x="2296388" y="1047817"/>
          <a:ext cx="3315358" cy="115338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Jusqu’au 30 novembre 2024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ou jusqu’au 15 sept. si paiement en 3x*</a:t>
          </a:r>
        </a:p>
      </dsp:txBody>
      <dsp:txXfrm>
        <a:off x="2352702" y="1104131"/>
        <a:ext cx="3202730" cy="1040761"/>
      </dsp:txXfrm>
    </dsp:sp>
    <dsp:sp modelId="{94DF6D70-768B-4214-936C-42091E52EEF3}">
      <dsp:nvSpPr>
        <dsp:cNvPr id="0" name=""/>
        <dsp:cNvSpPr/>
      </dsp:nvSpPr>
      <dsp:spPr>
        <a:xfrm>
          <a:off x="5686964" y="1215221"/>
          <a:ext cx="2934409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6200" rIns="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Date limite de dépôt des demandes d’inscription/ réinscription </a:t>
          </a:r>
        </a:p>
      </dsp:txBody>
      <dsp:txXfrm>
        <a:off x="5686964" y="1215221"/>
        <a:ext cx="2934409" cy="760809"/>
      </dsp:txXfrm>
    </dsp:sp>
    <dsp:sp modelId="{2B3C88E0-F5C6-4FAF-8512-A9701A167EC3}">
      <dsp:nvSpPr>
        <dsp:cNvPr id="0" name=""/>
        <dsp:cNvSpPr/>
      </dsp:nvSpPr>
      <dsp:spPr>
        <a:xfrm>
          <a:off x="4392490" y="2297433"/>
          <a:ext cx="3168346" cy="94131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Jusqu’au 11 décembre 2024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ou jusqu’au 30 septembre si paiement en 3x*</a:t>
          </a:r>
        </a:p>
      </dsp:txBody>
      <dsp:txXfrm>
        <a:off x="4438449" y="2343392"/>
        <a:ext cx="3076428" cy="849393"/>
      </dsp:txXfrm>
    </dsp:sp>
    <dsp:sp modelId="{06F24B27-38A4-423E-BD3C-9404989C2925}">
      <dsp:nvSpPr>
        <dsp:cNvPr id="0" name=""/>
        <dsp:cNvSpPr/>
      </dsp:nvSpPr>
      <dsp:spPr>
        <a:xfrm>
          <a:off x="7493715" y="2254424"/>
          <a:ext cx="1970810" cy="105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Date limite de paiement des droits d’inscription</a:t>
          </a:r>
        </a:p>
      </dsp:txBody>
      <dsp:txXfrm>
        <a:off x="7493715" y="2254424"/>
        <a:ext cx="1970810" cy="1057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A54CD-556E-4F05-9DEF-0DB3FD97B7B8}">
      <dsp:nvSpPr>
        <dsp:cNvPr id="0" name=""/>
        <dsp:cNvSpPr/>
      </dsp:nvSpPr>
      <dsp:spPr>
        <a:xfrm>
          <a:off x="0" y="0"/>
          <a:ext cx="3366094" cy="603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30 juin 2024</a:t>
          </a:r>
        </a:p>
      </dsp:txBody>
      <dsp:txXfrm>
        <a:off x="17688" y="17688"/>
        <a:ext cx="3330718" cy="568523"/>
      </dsp:txXfrm>
    </dsp:sp>
    <dsp:sp modelId="{9D5AD91E-7978-4959-98BF-3A78DE40BEB2}">
      <dsp:nvSpPr>
        <dsp:cNvPr id="0" name=""/>
        <dsp:cNvSpPr/>
      </dsp:nvSpPr>
      <dsp:spPr>
        <a:xfrm>
          <a:off x="3698259" y="0"/>
          <a:ext cx="704189" cy="603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3698259" y="120780"/>
        <a:ext cx="523019" cy="362339"/>
      </dsp:txXfrm>
    </dsp:sp>
    <dsp:sp modelId="{BD8594C8-AA78-477B-9FED-E2C1D07F3875}">
      <dsp:nvSpPr>
        <dsp:cNvPr id="0" name=""/>
        <dsp:cNvSpPr/>
      </dsp:nvSpPr>
      <dsp:spPr>
        <a:xfrm>
          <a:off x="4694754" y="0"/>
          <a:ext cx="3366094" cy="60389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11 </a:t>
          </a:r>
          <a:r>
            <a:rPr lang="fr-FR" sz="1400" kern="1200"/>
            <a:t>juillet 2025</a:t>
          </a:r>
          <a:endParaRPr lang="fr-FR" sz="1400" kern="1200" dirty="0"/>
        </a:p>
      </dsp:txBody>
      <dsp:txXfrm>
        <a:off x="4712442" y="17688"/>
        <a:ext cx="3330718" cy="568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A54CD-556E-4F05-9DEF-0DB3FD97B7B8}">
      <dsp:nvSpPr>
        <dsp:cNvPr id="0" name=""/>
        <dsp:cNvSpPr/>
      </dsp:nvSpPr>
      <dsp:spPr>
        <a:xfrm>
          <a:off x="5615" y="0"/>
          <a:ext cx="3418925" cy="5918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 </a:t>
          </a:r>
          <a:r>
            <a:rPr lang="fr-FR" sz="1400" b="1" kern="1200"/>
            <a:t>CR</a:t>
          </a:r>
          <a:r>
            <a:rPr lang="fr-FR" sz="1400" kern="120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18 novembre 2024</a:t>
          </a:r>
          <a:endParaRPr lang="fr-FR" sz="1400" kern="1200" dirty="0"/>
        </a:p>
      </dsp:txBody>
      <dsp:txXfrm>
        <a:off x="22951" y="17336"/>
        <a:ext cx="3384253" cy="557217"/>
      </dsp:txXfrm>
    </dsp:sp>
    <dsp:sp modelId="{9D5AD91E-7978-4959-98BF-3A78DE40BEB2}">
      <dsp:nvSpPr>
        <dsp:cNvPr id="0" name=""/>
        <dsp:cNvSpPr/>
      </dsp:nvSpPr>
      <dsp:spPr>
        <a:xfrm>
          <a:off x="3774652" y="4172"/>
          <a:ext cx="724812" cy="59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3774652" y="122550"/>
        <a:ext cx="547245" cy="355133"/>
      </dsp:txXfrm>
    </dsp:sp>
    <dsp:sp modelId="{BD8594C8-AA78-477B-9FED-E2C1D07F3875}">
      <dsp:nvSpPr>
        <dsp:cNvPr id="0" name=""/>
        <dsp:cNvSpPr/>
      </dsp:nvSpPr>
      <dsp:spPr>
        <a:xfrm>
          <a:off x="4792111" y="0"/>
          <a:ext cx="3418925" cy="59188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6 décembre 2024</a:t>
          </a:r>
        </a:p>
      </dsp:txBody>
      <dsp:txXfrm>
        <a:off x="4809447" y="17336"/>
        <a:ext cx="3384253" cy="5572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A54CD-556E-4F05-9DEF-0DB3FD97B7B8}">
      <dsp:nvSpPr>
        <dsp:cNvPr id="0" name=""/>
        <dsp:cNvSpPr/>
      </dsp:nvSpPr>
      <dsp:spPr>
        <a:xfrm>
          <a:off x="958" y="0"/>
          <a:ext cx="3364121" cy="612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CR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24 mars 2025 </a:t>
          </a:r>
        </a:p>
      </dsp:txBody>
      <dsp:txXfrm>
        <a:off x="18896" y="17938"/>
        <a:ext cx="3328245" cy="576589"/>
      </dsp:txXfrm>
    </dsp:sp>
    <dsp:sp modelId="{9D5AD91E-7978-4959-98BF-3A78DE40BEB2}">
      <dsp:nvSpPr>
        <dsp:cNvPr id="0" name=""/>
        <dsp:cNvSpPr/>
      </dsp:nvSpPr>
      <dsp:spPr>
        <a:xfrm>
          <a:off x="3701647" y="0"/>
          <a:ext cx="713521" cy="612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3701647" y="122493"/>
        <a:ext cx="529782" cy="367479"/>
      </dsp:txXfrm>
    </dsp:sp>
    <dsp:sp modelId="{BD8594C8-AA78-477B-9FED-E2C1D07F3875}">
      <dsp:nvSpPr>
        <dsp:cNvPr id="0" name=""/>
        <dsp:cNvSpPr/>
      </dsp:nvSpPr>
      <dsp:spPr>
        <a:xfrm>
          <a:off x="4711347" y="0"/>
          <a:ext cx="3364121" cy="61246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11 avril 2025</a:t>
          </a:r>
        </a:p>
      </dsp:txBody>
      <dsp:txXfrm>
        <a:off x="4729285" y="17938"/>
        <a:ext cx="3328245" cy="576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1FEA2-2BF4-441F-8B5B-7AF6BF029D7B}" type="datetimeFigureOut">
              <a:rPr lang="fr-FR" smtClean="0"/>
              <a:t>18/06/2024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FE3C7-0F7A-42D1-9C31-58D66052F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21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921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798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2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28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E1659-C6B6-4B1F-8510-1CB21F9911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419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Ouverture SIFAC constatée 223 452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E3C7-0F7A-42D1-9C31-58D66052F01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842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Ouverture SIFAC constatée 223 052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E3C7-0F7A-42D1-9C31-58D66052F01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997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ED SI : REDISTRIBUTION ENTRE LES LIGNES </a:t>
            </a:r>
          </a:p>
          <a:p>
            <a:r>
              <a:rPr lang="fr-FR" dirty="0"/>
              <a:t>	&gt; FONCTIONNEMENT -&gt; 1500 + 5000 soit 6500 et réservation de fon maintenue à 300 </a:t>
            </a:r>
          </a:p>
          <a:p>
            <a:r>
              <a:rPr lang="fr-FR" dirty="0"/>
              <a:t>	&gt; INTERNATIONAL -&gt; 24 000 -5 000 et réservation de fond maintenue à 4800</a:t>
            </a:r>
          </a:p>
          <a:p>
            <a:endParaRPr lang="fr-FR" dirty="0"/>
          </a:p>
          <a:p>
            <a:r>
              <a:rPr lang="fr-FR" dirty="0"/>
              <a:t>ED BCS : REDISTRIBUTION ENTRE LES LIGNES</a:t>
            </a:r>
          </a:p>
          <a:p>
            <a:r>
              <a:rPr lang="fr-FR" dirty="0"/>
              <a:t>	&gt; FONCTIONNEMENT -&gt;  1 500 – 700 = 800</a:t>
            </a:r>
          </a:p>
          <a:p>
            <a:r>
              <a:rPr lang="fr-FR" dirty="0"/>
              <a:t>	&gt; FORMATION -&gt; 2 500 - 1 400 = 3 900</a:t>
            </a:r>
          </a:p>
          <a:p>
            <a:r>
              <a:rPr lang="fr-FR" dirty="0"/>
              <a:t>	&gt; INTERNATIONAL -&gt; 14 000 – 700  = 13 300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E3C7-0F7A-42D1-9C31-58D66052F01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839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Retour fin de semaine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E1659-C6B6-4B1F-8510-1CB21F9911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726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E1659-C6B6-4B1F-8510-1CB21F9911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719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E1659-C6B6-4B1F-8510-1CB21F9911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51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10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E1659-C6B6-4B1F-8510-1CB21F9911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47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E1659-C6B6-4B1F-8510-1CB21F9911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961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E1659-C6B6-4B1F-8510-1CB21F9911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406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E1659-C6B6-4B1F-8510-1CB21F9911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18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E1659-C6B6-4B1F-8510-1CB21F9911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503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E1659-C6B6-4B1F-8510-1CB21F9911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07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Recrutement</a:t>
            </a:r>
            <a:r>
              <a:rPr lang="fr-FR" baseline="0" dirty="0"/>
              <a:t> doctorant handicap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FE3C7-0F7A-42D1-9C31-58D66052F01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28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99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793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1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86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022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41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1687,16 au 01/01/24, 1768, 13 € au 01/01/25, 1848,50 au 01/01/26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809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666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575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4 années de gel des droits d’inscription, le gouvernement a décidé de les augmenter de 2,9 % passant de 380 € à 391 €.</a:t>
            </a:r>
          </a:p>
          <a:p>
            <a:r>
              <a:rPr lang="fr-FR" dirty="0"/>
              <a:t>Augmentation de la CVEC : passage de 100 à 103 €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2733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8088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8607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E3C7-0F7A-42D1-9C31-58D66052F012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7671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10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7163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Recrutement</a:t>
            </a:r>
            <a:r>
              <a:rPr lang="fr-FR" baseline="0" dirty="0"/>
              <a:t> doctorant handicap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61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09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64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FE3C7-0F7A-42D1-9C31-58D66052F01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07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41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Spécialités de diplôme d’HDR à revoir avec </a:t>
            </a:r>
            <a:r>
              <a:rPr lang="fr-FR" dirty="0" err="1"/>
              <a:t>Dir</a:t>
            </a:r>
            <a:r>
              <a:rPr lang="fr-FR" dirty="0"/>
              <a:t> 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FE3C7-0F7A-42D1-9C31-58D66052F0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42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1435F34-DE8B-4FF4-8FCB-7281C13F3C5C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FBFB2B3-9A59-4963-AC53-49B50D5C1EB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86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468052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6C6689E-3813-47DB-8595-47F54D082666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D1001CA-7C68-4228-8AFE-24D70E599E1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85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B3B6413-C587-404E-9047-BE10DDF10CE5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FA00C8-6432-43BB-A103-58611627228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44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2A151-34BB-4215-B067-50427B8523B5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A0E0A-FACF-4A78-8BEA-E9DCE915B98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79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E6B659-326A-437B-BB8D-4FA587301EAE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73AF4-0B6B-4796-9C22-7DBB8CDEDD4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6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40E05-1628-445C-831E-677105737DF5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F0B3A-D52B-4461-899A-BD50538CA88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26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99339-9C1B-4DA3-BB51-BCBCC074E99A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4CBCE-236B-4A4B-A97F-A85E06EB2AD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72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B9E9C-772B-4217-BF94-A066B5A71AB7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40AED-3A2A-45DE-B718-D37E1FD7FD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390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331A0-E212-421A-BB30-FDD8DACFD052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4C0AA-08AF-4FCE-86EF-F5A989782C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43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01BBD-D911-4D52-A6E4-BF61F6C5EB09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4302E-24F0-4DEE-A2F4-F41B0F1ED51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303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DB297-BE85-40B0-A961-B77404A08C96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9C4B-B7B6-4CB0-9A4A-E24600C075E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3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468052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F199398-5D2E-4B5E-9E65-6975CAEFC8BF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661024D-2E5D-41C1-8289-FAB64A8B4CA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039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16892-53F9-4FCC-9D2D-DF34E0D7DAAB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18E57-ABB8-4C21-8F4E-062423D971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100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4AFD1-AA91-46BD-9F3E-83DFB902F899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B95EE-0A72-496E-BFBF-4D25407EB0A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064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7FB615-090E-492D-9187-1D5AD1D2F581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D19D7-BFD1-46F2-8972-7E46736B3C9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125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696EA-D632-4D2C-8E90-BE4C212AA468}" type="datetime1">
              <a:rPr lang="fr-FR" smtClean="0"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A0E0A-FACF-4A78-8BEA-E9DCE915B98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528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014D9E-86F7-4FDD-AD79-C0014C75E52D}" type="datetime1">
              <a:rPr lang="fr-FR" smtClean="0"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73AF4-0B6B-4796-9C22-7DBB8CDEDD4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944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DCB21-91C0-4BF0-AAEB-96D91F5BBB86}" type="datetime1">
              <a:rPr lang="fr-FR" smtClean="0"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F0B3A-D52B-4461-899A-BD50538CA88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182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F4ED3C-571A-4520-BE7D-8A38A29ACA9D}" type="datetime1">
              <a:rPr lang="fr-FR" smtClean="0"/>
              <a:t>18/06/2024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4CBCE-236B-4A4B-A97F-A85E06EB2AD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322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D3567-CDC4-4A5D-84B3-3F2DC4D10945}" type="datetime1">
              <a:rPr lang="fr-FR" smtClean="0"/>
              <a:t>18/06/2024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40AED-3A2A-45DE-B718-D37E1FD7FD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449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20B06-918C-4200-AE12-F3BD6FE9A3F8}" type="datetime1">
              <a:rPr lang="fr-FR" smtClean="0"/>
              <a:t>18/06/2024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4C0AA-08AF-4FCE-86EF-F5A989782C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777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1EDDF-D17B-4E50-A922-B3DB8D19D6A2}" type="datetime1">
              <a:rPr lang="fr-FR" smtClean="0"/>
              <a:t>18/06/2024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4302E-24F0-4DEE-A2F4-F41B0F1ED51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FE89511-EF73-41D7-B126-F0DD320E3351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848BB8-D843-4A61-9FCC-9158387F249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970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370942-C17C-494C-B287-B3DE0DA51066}" type="datetime1">
              <a:rPr lang="fr-FR" smtClean="0"/>
              <a:t>18/06/2024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9C4B-B7B6-4CB0-9A4A-E24600C075E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16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02A08-262B-4BDC-893F-2082E17A87F3}" type="datetime1">
              <a:rPr lang="fr-FR" smtClean="0"/>
              <a:t>18/06/2024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18E57-ABB8-4C21-8F4E-062423D971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662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0BB94E-0F35-41B4-BDCC-B5D05A2CBA47}" type="datetime1">
              <a:rPr lang="fr-FR" smtClean="0"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B95EE-0A72-496E-BFBF-4D25407EB0A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028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8AF69B-3D9A-4AFD-8A95-F3A0205521A4}" type="datetime1">
              <a:rPr lang="fr-FR" smtClean="0"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D19D7-BFD1-46F2-8972-7E46736B3C9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9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468052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B9F7E92-BC03-47DA-AC5B-7EB61D83E6BE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BE919CE-DED5-47FA-A5FD-4EA6A9E99A1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99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4680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3FB53D2-0589-48E5-ABE7-47CD83F996C8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79C6C0B-0BBD-4C74-90B2-8A9BA459E1E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60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468052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341B7E-FA22-41DB-97F3-10748CC88673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CB5AB74-82EB-40FA-9ECE-2B5C53B7063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37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EA8F800-CEA2-4F49-9B7C-C045099F7E4D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00AAC2A-C769-41B3-B3DF-08E61D214DC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74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149980E-DA7C-4D62-AFC5-C0815B6088F3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1C858C2-20C5-413C-B123-C932A515AAB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1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B803CC2-E63E-49C2-B950-F72C6ABD804B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42C1A07-2BE0-4CA2-868B-50851216646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88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B9B6D77-FC81-4BA0-9FF1-B72FE3C1CF29}" type="datetimeFigureOut">
              <a:rPr lang="fr-FR"/>
              <a:pPr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EB3B3A-CCB4-4297-9D53-9C5E9715571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42913" indent="-4429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tabLst>
          <a:tab pos="442913" algn="l"/>
        </a:tabLst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18DE08C-9809-479F-A3B5-4E9B61867505}" type="datetime1">
              <a:rPr lang="fr-FR" smtClean="0"/>
              <a:t>18/06/2024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EB3B3A-CCB4-4297-9D53-9C5E9715571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41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42913" indent="-4429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tabLst>
          <a:tab pos="442913" algn="l"/>
        </a:tabLst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axie.enseignementsup-recherche.gouv.fr/ensup/pdf/EC_pays_etrangers/Tableau_comparaison_au_26_septembre_201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0813" y="1772816"/>
            <a:ext cx="7772400" cy="2304256"/>
          </a:xfrm>
        </p:spPr>
        <p:txBody>
          <a:bodyPr/>
          <a:lstStyle/>
          <a:p>
            <a:pPr algn="ctr"/>
            <a:r>
              <a:rPr lang="fr-FR" sz="4000" dirty="0"/>
              <a:t>Réunion du Conseil du Collège des Ecoles Doctorales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5 </a:t>
            </a:r>
            <a:r>
              <a:rPr lang="fr-FR" sz="4000"/>
              <a:t>juin 2024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4887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E4B36698-6B71-43E6-8024-8C5ABCE54B04}"/>
              </a:ext>
            </a:extLst>
          </p:cNvPr>
          <p:cNvGrpSpPr/>
          <p:nvPr/>
        </p:nvGrpSpPr>
        <p:grpSpPr>
          <a:xfrm>
            <a:off x="130977" y="620688"/>
            <a:ext cx="9013023" cy="6017612"/>
            <a:chOff x="130977" y="620688"/>
            <a:chExt cx="9013023" cy="6017612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879C0EB-47C8-4882-A0D2-791C7CA50876}"/>
                </a:ext>
              </a:extLst>
            </p:cNvPr>
            <p:cNvSpPr txBox="1"/>
            <p:nvPr/>
          </p:nvSpPr>
          <p:spPr>
            <a:xfrm>
              <a:off x="317239" y="836712"/>
              <a:ext cx="8826761" cy="580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4863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fr-FR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Livrables : </a:t>
              </a:r>
            </a:p>
            <a:p>
              <a:pPr marL="358775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création du guide de l’HDR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&gt;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les conditions d’accès, un focus sur le garant (qualité et rôle), les étapes (candidature, rédaction du manuscrit, soutenance, diplomation)</a:t>
              </a:r>
            </a:p>
            <a:p>
              <a:pPr marL="358775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mise à jour du dossier de candidature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&gt;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ajout de deux questions :</a:t>
              </a:r>
            </a:p>
            <a:p>
              <a:pPr marL="892175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Avez-vous déjà été inscrit à l’HDR dans un autre établissement que l’Université de Limoges ?</a:t>
              </a:r>
            </a:p>
            <a:p>
              <a:pPr marL="892175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Avez-vous suivi le module de sensibilisation à l’encadrement doctoral proposé par l’Université de Limoges ?</a:t>
              </a:r>
            </a:p>
            <a:p>
              <a:pPr marL="446088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&gt;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En cas d’avis défavorable, les recommandations des membres du Conseil Académique restreint seront notifiées au candidat. Ce dernier pourra renouveler sa candidature ultérieurement et elle sera soumise à nouveau au Conseil Académique restreint</a:t>
              </a: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.</a:t>
              </a:r>
            </a:p>
            <a:p>
              <a:pPr marL="358775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	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&gt;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Modification du délai entre l’autorisation d’inscription et la soutenance :            4 ans 3 ans </a:t>
              </a:r>
            </a:p>
            <a:p>
              <a:pPr marL="358775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création d’un formulaire de demande de soutenance</a:t>
              </a:r>
            </a:p>
            <a:p>
              <a:pPr marL="631825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1028" name="Picture 4" descr="Livrables / Documents - ISSA - Indexation Sémantique d'une archive  scientifique et Services Associés pour la science ouverte">
              <a:extLst>
                <a:ext uri="{FF2B5EF4-FFF2-40B4-BE49-F238E27FC236}">
                  <a16:creationId xmlns:a16="http://schemas.microsoft.com/office/drawing/2014/main" id="{5380B721-3B61-41DA-A747-D56A807F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77" y="620688"/>
              <a:ext cx="717801" cy="717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D3A6D16-9BFA-401E-A202-5BDF381BC3B2}"/>
                </a:ext>
              </a:extLst>
            </p:cNvPr>
            <p:cNvCxnSpPr>
              <a:cxnSpLocks/>
            </p:cNvCxnSpPr>
            <p:nvPr/>
          </p:nvCxnSpPr>
          <p:spPr>
            <a:xfrm>
              <a:off x="848778" y="5445125"/>
              <a:ext cx="498154" cy="360139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0415C3FB-619C-417E-B2FB-B99C51903E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892" y="5445224"/>
              <a:ext cx="502178" cy="36004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87D78B57-AE6B-46B6-90EA-D993ACD8A900}"/>
              </a:ext>
            </a:extLst>
          </p:cNvPr>
          <p:cNvGrpSpPr/>
          <p:nvPr/>
        </p:nvGrpSpPr>
        <p:grpSpPr>
          <a:xfrm>
            <a:off x="2915816" y="6209928"/>
            <a:ext cx="2736304" cy="566869"/>
            <a:chOff x="2915816" y="6209928"/>
            <a:chExt cx="2736304" cy="566869"/>
          </a:xfrm>
        </p:grpSpPr>
        <p:sp>
          <p:nvSpPr>
            <p:cNvPr id="12" name="Flèche : courbe vers la droite 11">
              <a:extLst>
                <a:ext uri="{FF2B5EF4-FFF2-40B4-BE49-F238E27FC236}">
                  <a16:creationId xmlns:a16="http://schemas.microsoft.com/office/drawing/2014/main" id="{6F6A120E-E82A-4EE2-B91C-E5BD69C09EA5}"/>
                </a:ext>
              </a:extLst>
            </p:cNvPr>
            <p:cNvSpPr/>
            <p:nvPr/>
          </p:nvSpPr>
          <p:spPr>
            <a:xfrm>
              <a:off x="2915816" y="6272741"/>
              <a:ext cx="531539" cy="504056"/>
            </a:xfrm>
            <a:prstGeom prst="curved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7832F2-BE42-4512-9F15-C5D4957998F1}"/>
                </a:ext>
              </a:extLst>
            </p:cNvPr>
            <p:cNvSpPr/>
            <p:nvPr/>
          </p:nvSpPr>
          <p:spPr>
            <a:xfrm>
              <a:off x="3764122" y="6209928"/>
              <a:ext cx="1887998" cy="5040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VOTE </a:t>
              </a:r>
            </a:p>
          </p:txBody>
        </p:sp>
      </p:grp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2DE088A2-A4C7-42D2-BE06-029D5FCF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  <p:sp>
        <p:nvSpPr>
          <p:cNvPr id="13" name="Titre 3">
            <a:extLst>
              <a:ext uri="{FF2B5EF4-FFF2-40B4-BE49-F238E27FC236}">
                <a16:creationId xmlns:a16="http://schemas.microsoft.com/office/drawing/2014/main" id="{658CA47B-7020-4954-B502-5FFF9E0C11B1}"/>
              </a:ext>
            </a:extLst>
          </p:cNvPr>
          <p:cNvSpPr txBox="1">
            <a:spLocks/>
          </p:cNvSpPr>
          <p:nvPr/>
        </p:nvSpPr>
        <p:spPr bwMode="auto">
          <a:xfrm>
            <a:off x="35903" y="51914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Nouvelle procédure HDR</a:t>
            </a:r>
          </a:p>
        </p:txBody>
      </p:sp>
    </p:spTree>
    <p:extLst>
      <p:ext uri="{BB962C8B-B14F-4D97-AF65-F5344CB8AC3E}">
        <p14:creationId xmlns:p14="http://schemas.microsoft.com/office/powerpoint/2010/main" val="38334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879C0EB-47C8-4882-A0D2-791C7CA50876}"/>
              </a:ext>
            </a:extLst>
          </p:cNvPr>
          <p:cNvSpPr txBox="1"/>
          <p:nvPr/>
        </p:nvSpPr>
        <p:spPr>
          <a:xfrm>
            <a:off x="111180" y="836613"/>
            <a:ext cx="88267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Spécialités de diplômes d’HDR : </a:t>
            </a:r>
          </a:p>
          <a:p>
            <a:pPr marL="358775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Proposition :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reprendre à l’identique les intitulés de diplômes de Doctorat sans aller dans le détail des mentions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1AE8E46-2782-4B28-AA76-60BBE7810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20413"/>
              </p:ext>
            </p:extLst>
          </p:nvPr>
        </p:nvGraphicFramePr>
        <p:xfrm>
          <a:off x="899592" y="2018497"/>
          <a:ext cx="7344816" cy="4278937"/>
        </p:xfrm>
        <a:graphic>
          <a:graphicData uri="http://schemas.openxmlformats.org/drawingml/2006/table">
            <a:tbl>
              <a:tblPr firstRow="1" firstCol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1916485669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61905991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667757886"/>
                    </a:ext>
                  </a:extLst>
                </a:gridCol>
              </a:tblGrid>
              <a:tr h="22347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ECOLE DOCTORALE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2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DIPLOME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1134"/>
                  </a:ext>
                </a:extLst>
              </a:tr>
              <a:tr h="447925">
                <a:tc rowSpan="4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 S&amp;I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Sciences et Ingénierie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Sciences et ingénierie pour l’information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Matériaux céramiques et traitements de surface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7166"/>
                  </a:ext>
                </a:extLst>
              </a:tr>
              <a:tr h="2162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Mathématiques et applications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Génie civil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955888"/>
                  </a:ext>
                </a:extLst>
              </a:tr>
              <a:tr h="2162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Informatique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Sciences du végétal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747715"/>
                  </a:ext>
                </a:extLst>
              </a:tr>
              <a:tr h="2162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Eau, sol, environnement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59560"/>
                  </a:ext>
                </a:extLst>
              </a:tr>
              <a:tr h="46481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 BCS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Biologique, Chimie, Santé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Biologie Chimie Santé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69420"/>
                  </a:ext>
                </a:extLst>
              </a:tr>
              <a:tr h="447925">
                <a:tc rowSpan="4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 GIO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Gouvernance des Institutions et des Organisations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Droit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Aménagement de l'espace, urbanisme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981232"/>
                  </a:ext>
                </a:extLst>
              </a:tr>
              <a:tr h="2162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Sciences économiques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730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678117"/>
                  </a:ext>
                </a:extLst>
              </a:tr>
              <a:tr h="2162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Sciences de gestion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730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751178"/>
                  </a:ext>
                </a:extLst>
              </a:tr>
              <a:tr h="2389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Sciences et techniques des activités physiques et sportives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58630"/>
                  </a:ext>
                </a:extLst>
              </a:tr>
              <a:tr h="216240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 LSHS – Littérature, Sciences de l’Homme et de la Société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Sciences du langage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Langues et littératures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Histoire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Cultures et civilisations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Sciences de l'Éducation et de la Formation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Aménagement et urbanisme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178820"/>
                  </a:ext>
                </a:extLst>
              </a:tr>
              <a:tr h="11584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Géographie</a:t>
                      </a: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physique, humaine, économique et régionale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Sociologie, démographie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Sciences et techniques des activités physiques et sportives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994639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BDC714CC-A357-41C7-972C-3453EA7DA423}"/>
              </a:ext>
            </a:extLst>
          </p:cNvPr>
          <p:cNvGrpSpPr/>
          <p:nvPr/>
        </p:nvGrpSpPr>
        <p:grpSpPr>
          <a:xfrm>
            <a:off x="3811861" y="6381328"/>
            <a:ext cx="2200299" cy="409160"/>
            <a:chOff x="3811861" y="6381328"/>
            <a:chExt cx="2200299" cy="409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C54008-6730-41F6-A584-79909EDA8BC5}"/>
                </a:ext>
              </a:extLst>
            </p:cNvPr>
            <p:cNvSpPr/>
            <p:nvPr/>
          </p:nvSpPr>
          <p:spPr>
            <a:xfrm>
              <a:off x="4427984" y="6430895"/>
              <a:ext cx="1584176" cy="35959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VOTE </a:t>
              </a:r>
            </a:p>
          </p:txBody>
        </p:sp>
        <p:sp>
          <p:nvSpPr>
            <p:cNvPr id="6" name="Flèche : courbe vers la droite 5">
              <a:extLst>
                <a:ext uri="{FF2B5EF4-FFF2-40B4-BE49-F238E27FC236}">
                  <a16:creationId xmlns:a16="http://schemas.microsoft.com/office/drawing/2014/main" id="{F55D77FE-D698-4966-BD4C-0B5A34D47AD2}"/>
                </a:ext>
              </a:extLst>
            </p:cNvPr>
            <p:cNvSpPr/>
            <p:nvPr/>
          </p:nvSpPr>
          <p:spPr>
            <a:xfrm>
              <a:off x="3811861" y="6381328"/>
              <a:ext cx="531539" cy="409160"/>
            </a:xfrm>
            <a:prstGeom prst="curved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950474F3-35A7-4C02-8D11-B3E01799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12C44BA2-9CB7-483C-AEAE-340D6C11CB5A}"/>
              </a:ext>
            </a:extLst>
          </p:cNvPr>
          <p:cNvSpPr txBox="1">
            <a:spLocks/>
          </p:cNvSpPr>
          <p:nvPr/>
        </p:nvSpPr>
        <p:spPr bwMode="auto">
          <a:xfrm>
            <a:off x="35903" y="51914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Nouvelle procédure HDR</a:t>
            </a:r>
          </a:p>
        </p:txBody>
      </p:sp>
    </p:spTree>
    <p:extLst>
      <p:ext uri="{BB962C8B-B14F-4D97-AF65-F5344CB8AC3E}">
        <p14:creationId xmlns:p14="http://schemas.microsoft.com/office/powerpoint/2010/main" val="19619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AB49EBB-0EEF-4D24-9980-6EFDFE58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639"/>
            <a:ext cx="8686800" cy="836613"/>
          </a:xfrm>
        </p:spPr>
        <p:txBody>
          <a:bodyPr/>
          <a:lstStyle/>
          <a:p>
            <a:r>
              <a:rPr lang="fr-FR" dirty="0"/>
              <a:t>Règles d’encadrement et de soutenance de thèse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6717D3E-26C6-4CD6-B650-1A739A311523}"/>
              </a:ext>
            </a:extLst>
          </p:cNvPr>
          <p:cNvSpPr txBox="1"/>
          <p:nvPr/>
        </p:nvSpPr>
        <p:spPr>
          <a:xfrm>
            <a:off x="395537" y="1124744"/>
            <a:ext cx="829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Encadrement de thèse 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FB180E7-0921-43A6-AC84-D539FC5C5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253320"/>
              </p:ext>
            </p:extLst>
          </p:nvPr>
        </p:nvGraphicFramePr>
        <p:xfrm>
          <a:off x="539552" y="1816487"/>
          <a:ext cx="8147248" cy="3627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73624">
                  <a:extLst>
                    <a:ext uri="{9D8B030D-6E8A-4147-A177-3AD203B41FA5}">
                      <a16:colId xmlns:a16="http://schemas.microsoft.com/office/drawing/2014/main" val="1279802686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val="2929291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Un enseignant-chercheur de l’UL non titulaire de l’HDR peut-il encadrer seul une thèse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&gt;</a:t>
                      </a:r>
                      <a:r>
                        <a:rPr lang="fr-FR" sz="1800" dirty="0"/>
                        <a:t> Possible à titre dérogatoire</a:t>
                      </a:r>
                      <a:r>
                        <a:rPr lang="fr-FR" sz="1800" b="0" dirty="0"/>
                        <a:t> sur proposition de la direction de l’ED, puis avis de la commission </a:t>
                      </a:r>
                      <a:r>
                        <a:rPr lang="fr-FR" sz="1800" b="0" i="1" dirty="0"/>
                        <a:t>ad hoc </a:t>
                      </a:r>
                      <a:r>
                        <a:rPr lang="fr-FR" sz="1800" b="0" dirty="0"/>
                        <a:t>du </a:t>
                      </a:r>
                      <a:r>
                        <a:rPr lang="fr-FR" sz="1800" b="0" dirty="0" err="1"/>
                        <a:t>CAcR</a:t>
                      </a:r>
                      <a:r>
                        <a:rPr lang="fr-FR" sz="1800" b="0" dirty="0"/>
                        <a:t> et décision de la Présidente.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/>
                        <a:t>A noter : La décision est valable uniquement pour la thèse concernée par la demande. </a:t>
                      </a:r>
                    </a:p>
                    <a:p>
                      <a:endParaRPr lang="fr-FR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331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Un émérite peut-il démarrer l’encadrement d’une nouvelle thèse en tant que directeur ou co-directeur 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&gt;</a:t>
                      </a:r>
                      <a:r>
                        <a:rPr lang="fr-FR" sz="1800" b="1" dirty="0"/>
                        <a:t> NON</a:t>
                      </a:r>
                      <a:r>
                        <a:rPr lang="fr-FR" sz="1800" dirty="0"/>
                        <a:t> </a:t>
                      </a:r>
                      <a:r>
                        <a:rPr lang="fr-FR" sz="1800" b="1" dirty="0"/>
                        <a:t>ni en tant que directeur, ni en tant que co-directeur</a:t>
                      </a:r>
                    </a:p>
                    <a:p>
                      <a:r>
                        <a:rPr lang="fr-FR" sz="1800" b="0" dirty="0"/>
                        <a:t>Il peut en revanche poursuivre jusqu'à leur terme les directions et codirections de thèse acceptées avant son admission à la retraite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700136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F0BC5A15-7E1B-4BB0-8826-108203DE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19825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717D3E-26C6-4CD6-B650-1A739A311523}"/>
              </a:ext>
            </a:extLst>
          </p:cNvPr>
          <p:cNvSpPr txBox="1"/>
          <p:nvPr/>
        </p:nvSpPr>
        <p:spPr>
          <a:xfrm>
            <a:off x="323527" y="1052736"/>
            <a:ext cx="829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Soutenance de thèse 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FB180E7-0921-43A6-AC84-D539FC5C5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02738"/>
              </p:ext>
            </p:extLst>
          </p:nvPr>
        </p:nvGraphicFramePr>
        <p:xfrm>
          <a:off x="395537" y="1556792"/>
          <a:ext cx="8424936" cy="38164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1279802686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929291017"/>
                    </a:ext>
                  </a:extLst>
                </a:gridCol>
              </a:tblGrid>
              <a:tr h="137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Un PR ou MCF HDR à la retraite (émérite ou non) peut-il être rapporteur d’une thèse de doctorat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&gt; </a:t>
                      </a:r>
                      <a:r>
                        <a:rPr lang="fr-FR" sz="1800" b="1" dirty="0"/>
                        <a:t>OUI. </a:t>
                      </a:r>
                      <a:r>
                        <a:rPr lang="fr-FR" sz="1800" b="0" dirty="0"/>
                        <a:t>La position de retraité ne leur permet pas de conserver leur statut de PR ou MCF. En revanche ils demeurent HDR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135599"/>
                  </a:ext>
                </a:extLst>
              </a:tr>
              <a:tr h="137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Un PR à la retraite (émérite ou non)   peut-il siéger dans un jury de thèse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&gt; </a:t>
                      </a:r>
                      <a:r>
                        <a:rPr lang="fr-FR" sz="1800" b="1" dirty="0"/>
                        <a:t>OUI </a:t>
                      </a:r>
                      <a:r>
                        <a:rPr lang="fr-FR" sz="1800" b="1" u="sng" dirty="0"/>
                        <a:t>mais</a:t>
                      </a:r>
                      <a:r>
                        <a:rPr lang="fr-FR" sz="1800" b="1" dirty="0"/>
                        <a:t> </a:t>
                      </a:r>
                      <a:r>
                        <a:rPr lang="fr-FR" sz="1800" b="0" dirty="0"/>
                        <a:t>il n’est pas comptabilisé dans le ratio des 50% de PR que doit comporter le jury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14794"/>
                  </a:ext>
                </a:extLst>
              </a:tr>
              <a:tr h="1060118">
                <a:tc>
                  <a:txBody>
                    <a:bodyPr/>
                    <a:lstStyle/>
                    <a:p>
                      <a:r>
                        <a:rPr lang="fr-FR" sz="1800" b="1" dirty="0"/>
                        <a:t>Un PR à la retraite (émérite ou non)   peut-il être président du jury de soutenance de thèse de doctorat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&gt; </a:t>
                      </a:r>
                      <a:r>
                        <a:rPr lang="fr-FR" sz="1800" b="1" dirty="0"/>
                        <a:t>NON </a:t>
                      </a:r>
                      <a:r>
                        <a:rPr lang="fr-FR" sz="1800" b="0" dirty="0"/>
                        <a:t>car</a:t>
                      </a:r>
                      <a:r>
                        <a:rPr lang="fr-FR" sz="1800" dirty="0"/>
                        <a:t> </a:t>
                      </a:r>
                      <a:r>
                        <a:rPr lang="fr-FR" sz="1800" b="0" dirty="0"/>
                        <a:t>il perd le bénéfice de son statut de PR à sa date d’entrée en retraite et, dès lors, il ne peut pas être président du jury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331075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CA5E5B54-5519-47B8-B8A0-BFC2C5EF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4521299C-C0B5-4CCB-895A-97998B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639"/>
            <a:ext cx="8686800" cy="836613"/>
          </a:xfrm>
        </p:spPr>
        <p:txBody>
          <a:bodyPr/>
          <a:lstStyle/>
          <a:p>
            <a:r>
              <a:rPr lang="fr-FR" dirty="0"/>
              <a:t>Règles d’encadrement et de soutenance de thèse</a:t>
            </a:r>
          </a:p>
        </p:txBody>
      </p:sp>
    </p:spTree>
    <p:extLst>
      <p:ext uri="{BB962C8B-B14F-4D97-AF65-F5344CB8AC3E}">
        <p14:creationId xmlns:p14="http://schemas.microsoft.com/office/powerpoint/2010/main" val="7246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717D3E-26C6-4CD6-B650-1A739A311523}"/>
              </a:ext>
            </a:extLst>
          </p:cNvPr>
          <p:cNvSpPr txBox="1"/>
          <p:nvPr/>
        </p:nvSpPr>
        <p:spPr>
          <a:xfrm>
            <a:off x="323527" y="908720"/>
            <a:ext cx="829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Soutenance de thèse 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FB180E7-0921-43A6-AC84-D539FC5C5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87417"/>
              </p:ext>
            </p:extLst>
          </p:nvPr>
        </p:nvGraphicFramePr>
        <p:xfrm>
          <a:off x="133674" y="1268760"/>
          <a:ext cx="8902822" cy="5486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1411">
                  <a:extLst>
                    <a:ext uri="{9D8B030D-6E8A-4147-A177-3AD203B41FA5}">
                      <a16:colId xmlns:a16="http://schemas.microsoft.com/office/drawing/2014/main" val="1279802686"/>
                    </a:ext>
                  </a:extLst>
                </a:gridCol>
                <a:gridCol w="4451411">
                  <a:extLst>
                    <a:ext uri="{9D8B030D-6E8A-4147-A177-3AD203B41FA5}">
                      <a16:colId xmlns:a16="http://schemas.microsoft.com/office/drawing/2014/main" val="2929291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dirty="0"/>
                        <a:t>Un EC étranger peut-il être rapporteur d’une thèse de doctorat à l’UL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&gt; </a:t>
                      </a:r>
                      <a:r>
                        <a:rPr lang="fr-FR" sz="1800" b="1" dirty="0"/>
                        <a:t>Oui</a:t>
                      </a:r>
                      <a:r>
                        <a:rPr lang="fr-FR" sz="1800" b="0" dirty="0"/>
                        <a:t> </a:t>
                      </a:r>
                      <a:r>
                        <a:rPr lang="fr-FR" sz="1800" b="1" u="none" dirty="0"/>
                        <a:t>s’il est titulaire d’une habilitation équivalente pour diriger des thèses dans le pays où il exerce, ou s’il bénéficie d’un titre équivalent à celui de professeur des universités répertorié </a:t>
                      </a:r>
                      <a:r>
                        <a:rPr lang="fr-FR" sz="1800" b="1" u="none" dirty="0">
                          <a:hlinkClick r:id="rId3"/>
                        </a:rPr>
                        <a:t>dans la grille d’équivalence fixée par arrêté du 10 février 2011</a:t>
                      </a:r>
                      <a:endParaRPr lang="fr-FR" sz="1800" b="1" u="none" dirty="0"/>
                    </a:p>
                    <a:p>
                      <a:r>
                        <a:rPr lang="fr-FR" sz="1800" b="0" u="none" dirty="0"/>
                        <a:t>Si cette condition n’est pas remplie, le DT peut, à titre dérogatoire, solliciter l’avis de la commission </a:t>
                      </a:r>
                      <a:r>
                        <a:rPr lang="fr-FR" sz="1800" b="0" i="1" u="none" dirty="0"/>
                        <a:t>ad hoc </a:t>
                      </a:r>
                      <a:r>
                        <a:rPr lang="fr-FR" sz="1800" b="0" u="none" dirty="0"/>
                        <a:t>du </a:t>
                      </a:r>
                      <a:r>
                        <a:rPr lang="fr-FR" sz="1800" b="0" u="none" dirty="0" err="1"/>
                        <a:t>CAcR</a:t>
                      </a:r>
                      <a:r>
                        <a:rPr lang="fr-FR" sz="1800" b="0" u="none" dirty="0"/>
                        <a:t>, après avis du directeur de l’ED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71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/>
                        <a:t>Un EC étranger est-il comptabilisé dans le ratio de 50% de PR que doit comporter le jury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&gt; </a:t>
                      </a:r>
                      <a:r>
                        <a:rPr lang="fr-FR" sz="1800" b="1" dirty="0"/>
                        <a:t>Oui</a:t>
                      </a:r>
                      <a:r>
                        <a:rPr lang="fr-FR" sz="1800" b="0" dirty="0"/>
                        <a:t> </a:t>
                      </a:r>
                      <a:r>
                        <a:rPr lang="fr-FR" sz="1800" b="1" dirty="0"/>
                        <a:t>s’il bénéficie d’un titre équivalent à celui de professeur des universités répertorié </a:t>
                      </a:r>
                      <a:r>
                        <a:rPr lang="fr-FR" sz="1800" b="1" dirty="0">
                          <a:hlinkClick r:id="rId3"/>
                        </a:rPr>
                        <a:t>dans la grille d’équivalence fixée par arrêté du 10 février 2011</a:t>
                      </a:r>
                      <a:endParaRPr lang="fr-FR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02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Un EC étranger peut-il être président du jury d’une thèse de doctorat à l’UL ?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&gt; </a:t>
                      </a:r>
                      <a:r>
                        <a:rPr lang="fr-FR" sz="1800" b="1" dirty="0"/>
                        <a:t>Oui</a:t>
                      </a:r>
                      <a:r>
                        <a:rPr lang="fr-FR" sz="1800" b="0" dirty="0"/>
                        <a:t> </a:t>
                      </a:r>
                      <a:r>
                        <a:rPr lang="fr-FR" sz="1800" b="1" dirty="0"/>
                        <a:t>s’il bénéficie d’un titre équivalent à celui de professeur des universités répertorié </a:t>
                      </a:r>
                      <a:r>
                        <a:rPr lang="fr-FR" sz="1800" b="1" dirty="0">
                          <a:hlinkClick r:id="rId3"/>
                        </a:rPr>
                        <a:t>dans la grille d’équivalence fixée par arrêté du 10 février 2011</a:t>
                      </a:r>
                      <a:endParaRPr lang="fr-FR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71909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4B5F18F9-CD3A-4FEB-BD26-F06FE528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913865F2-68CD-48AB-B0C7-B925F9DB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639"/>
            <a:ext cx="8686800" cy="836613"/>
          </a:xfrm>
        </p:spPr>
        <p:txBody>
          <a:bodyPr/>
          <a:lstStyle/>
          <a:p>
            <a:r>
              <a:rPr lang="fr-FR" dirty="0"/>
              <a:t>Règles d’encadrement et de soutenance de thèse</a:t>
            </a:r>
          </a:p>
        </p:txBody>
      </p:sp>
    </p:spTree>
    <p:extLst>
      <p:ext uri="{BB962C8B-B14F-4D97-AF65-F5344CB8AC3E}">
        <p14:creationId xmlns:p14="http://schemas.microsoft.com/office/powerpoint/2010/main" val="21952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12876"/>
            <a:ext cx="7772400" cy="1260140"/>
          </a:xfrm>
        </p:spPr>
        <p:txBody>
          <a:bodyPr/>
          <a:lstStyle/>
          <a:p>
            <a:pPr algn="ctr"/>
            <a:r>
              <a:rPr lang="fr-FR" sz="4000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78316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7802B-BF47-4C92-9DC5-7A0CB958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613"/>
          </a:xfrm>
        </p:spPr>
        <p:txBody>
          <a:bodyPr/>
          <a:lstStyle/>
          <a:p>
            <a:r>
              <a:rPr lang="fr-FR" sz="1800" dirty="0"/>
              <a:t>BUDGET REALISE 2022 - 2023 : </a:t>
            </a:r>
            <a:r>
              <a:rPr lang="fr-FR" sz="1800" dirty="0">
                <a:solidFill>
                  <a:schemeClr val="tx1"/>
                </a:solidFill>
              </a:rPr>
              <a:t>(CED + ED) </a:t>
            </a:r>
            <a:endParaRPr lang="fr-FR" sz="18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FFEDEF5-A0DE-4D67-A129-6241E0A63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36414"/>
              </p:ext>
            </p:extLst>
          </p:nvPr>
        </p:nvGraphicFramePr>
        <p:xfrm>
          <a:off x="183924" y="991970"/>
          <a:ext cx="8420524" cy="536207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038175">
                  <a:extLst>
                    <a:ext uri="{9D8B030D-6E8A-4147-A177-3AD203B41FA5}">
                      <a16:colId xmlns:a16="http://schemas.microsoft.com/office/drawing/2014/main" val="2689722964"/>
                    </a:ext>
                  </a:extLst>
                </a:gridCol>
                <a:gridCol w="2038175">
                  <a:extLst>
                    <a:ext uri="{9D8B030D-6E8A-4147-A177-3AD203B41FA5}">
                      <a16:colId xmlns:a16="http://schemas.microsoft.com/office/drawing/2014/main" val="347834535"/>
                    </a:ext>
                  </a:extLst>
                </a:gridCol>
                <a:gridCol w="2172087">
                  <a:extLst>
                    <a:ext uri="{9D8B030D-6E8A-4147-A177-3AD203B41FA5}">
                      <a16:colId xmlns:a16="http://schemas.microsoft.com/office/drawing/2014/main" val="842470703"/>
                    </a:ext>
                  </a:extLst>
                </a:gridCol>
                <a:gridCol w="2172087">
                  <a:extLst>
                    <a:ext uri="{9D8B030D-6E8A-4147-A177-3AD203B41FA5}">
                      <a16:colId xmlns:a16="http://schemas.microsoft.com/office/drawing/2014/main" val="1193321404"/>
                    </a:ext>
                  </a:extLst>
                </a:gridCol>
              </a:tblGrid>
              <a:tr h="3327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DEPENSES</a:t>
                      </a:r>
                      <a:endParaRPr lang="fr-F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endParaRPr lang="fr-FR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019240"/>
                  </a:ext>
                </a:extLst>
              </a:tr>
              <a:tr h="427446">
                <a:tc gridSpan="2"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Evènementiel </a:t>
                      </a:r>
                      <a:r>
                        <a:rPr lang="fr-FR" sz="1000" dirty="0"/>
                        <a:t>(Prix de thèse, Cérémonie, rentrée, MT)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115 300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88 433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1711679"/>
                  </a:ext>
                </a:extLst>
              </a:tr>
              <a:tr h="427446">
                <a:tc gridSpan="2"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Fonctionnement </a:t>
                      </a:r>
                      <a:r>
                        <a:rPr lang="fr-FR" sz="1000" dirty="0"/>
                        <a:t>(adhésions, matériel et fournitures)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047678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Formations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520607"/>
                  </a:ext>
                </a:extLst>
              </a:tr>
              <a:tr h="290143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Soutenances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 ED BCS/ SI/ GIO/LSHS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52 533</a:t>
                      </a:r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4336860"/>
                  </a:ext>
                </a:extLst>
              </a:tr>
              <a:tr h="4844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  International </a:t>
                      </a:r>
                      <a:r>
                        <a:rPr lang="fr-FR" sz="1000" dirty="0"/>
                        <a:t>(colloque, séjours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  scientifiques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33 235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064785"/>
                  </a:ext>
                </a:extLst>
              </a:tr>
              <a:tr h="294143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ED 88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fr-FR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6 378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242285"/>
                  </a:ext>
                </a:extLst>
              </a:tr>
              <a:tr h="354774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ED 609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i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433220"/>
                  </a:ext>
                </a:extLst>
              </a:tr>
              <a:tr h="294143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ED 610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i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953684"/>
                  </a:ext>
                </a:extLst>
              </a:tr>
              <a:tr h="294143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ED 611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i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59295"/>
                  </a:ext>
                </a:extLst>
              </a:tr>
              <a:tr h="294143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ED 612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i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68951"/>
                  </a:ext>
                </a:extLst>
              </a:tr>
              <a:tr h="294143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ED 613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i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656725"/>
                  </a:ext>
                </a:extLst>
              </a:tr>
              <a:tr h="294143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ED 614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i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660046"/>
                  </a:ext>
                </a:extLst>
              </a:tr>
              <a:tr h="294143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ED 615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i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46744"/>
                  </a:ext>
                </a:extLst>
              </a:tr>
              <a:tr h="294143">
                <a:tc gridSpan="2"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COM 2018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741204"/>
                  </a:ext>
                </a:extLst>
              </a:tr>
              <a:tr h="2872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DEPENSE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154 913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140 966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08944"/>
                  </a:ext>
                </a:extLst>
              </a:tr>
            </a:tbl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6876256" y="6060925"/>
            <a:ext cx="1440162" cy="293116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6DCE84C3-B6AB-4930-822B-E0AFC29D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213276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9A9A6A3-587B-4979-9486-517C9BAB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dirty="0"/>
              <a:t>Suivi de l’exécution budgétaire 2024 - BILAN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F30F72-AE1D-4AD7-A959-EC61123D0460}"/>
              </a:ext>
            </a:extLst>
          </p:cNvPr>
          <p:cNvSpPr txBox="1"/>
          <p:nvPr/>
        </p:nvSpPr>
        <p:spPr>
          <a:xfrm>
            <a:off x="899592" y="109295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Notification budgétaire 2024 CED =&gt; </a:t>
            </a:r>
            <a:r>
              <a:rPr lang="fr-FR" sz="2400" b="1" dirty="0"/>
              <a:t>224 K€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Espace réservé du contenu 4">
            <a:extLst>
              <a:ext uri="{FF2B5EF4-FFF2-40B4-BE49-F238E27FC236}">
                <a16:creationId xmlns:a16="http://schemas.microsoft.com/office/drawing/2014/main" id="{B5211AAD-EBF7-4D11-B35B-AE3595E2F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275583"/>
              </p:ext>
            </p:extLst>
          </p:nvPr>
        </p:nvGraphicFramePr>
        <p:xfrm>
          <a:off x="228600" y="2216711"/>
          <a:ext cx="8731476" cy="33005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51112">
                  <a:extLst>
                    <a:ext uri="{9D8B030D-6E8A-4147-A177-3AD203B41FA5}">
                      <a16:colId xmlns:a16="http://schemas.microsoft.com/office/drawing/2014/main" val="359659543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03408922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4238960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3082090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7457483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48154867"/>
                    </a:ext>
                  </a:extLst>
                </a:gridCol>
                <a:gridCol w="1219724">
                  <a:extLst>
                    <a:ext uri="{9D8B030D-6E8A-4147-A177-3AD203B41FA5}">
                      <a16:colId xmlns:a16="http://schemas.microsoft.com/office/drawing/2014/main" val="728672775"/>
                    </a:ext>
                  </a:extLst>
                </a:gridCol>
              </a:tblGrid>
              <a:tr h="890640"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ysClr val="windowText" lastClr="000000"/>
                          </a:solidFill>
                        </a:rPr>
                        <a:t>CP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ysClr val="windowText" lastClr="000000"/>
                          </a:solidFill>
                        </a:rPr>
                        <a:t>Disponible au 31/05/24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ysClr val="windowText" lastClr="000000"/>
                          </a:solidFill>
                        </a:rPr>
                        <a:t>AE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ysClr val="windowText" lastClr="000000"/>
                          </a:solidFill>
                        </a:rPr>
                        <a:t>Disponible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ysClr val="windowText" lastClr="000000"/>
                          </a:solidFill>
                        </a:rPr>
                        <a:t>Taux de consommation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585296"/>
                  </a:ext>
                </a:extLst>
              </a:tr>
              <a:tr h="1014493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 SOUS TOTAL 1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(Structure CED)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91 971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24 357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114 971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47 357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59 %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51832"/>
                  </a:ext>
                </a:extLst>
              </a:tr>
              <a:tr h="75038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SOUS TOTAL 2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(ED)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86 681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48 980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108 481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70 780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35 %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29028"/>
                  </a:ext>
                </a:extLst>
              </a:tr>
              <a:tr h="64500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178 652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73 337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223 452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118 137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47 %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04669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E94A3FD-2860-47A5-A9E4-523071B21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952931"/>
              </p:ext>
            </p:extLst>
          </p:nvPr>
        </p:nvGraphicFramePr>
        <p:xfrm>
          <a:off x="4211960" y="2216710"/>
          <a:ext cx="1368152" cy="33005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693340593"/>
                    </a:ext>
                  </a:extLst>
                </a:gridCol>
              </a:tblGrid>
              <a:tr h="90452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Engagements au 31/05/24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53132"/>
                  </a:ext>
                </a:extLst>
              </a:tr>
              <a:tr h="98658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67 614</a:t>
                      </a:r>
                      <a:endParaRPr lang="fr-FR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846018"/>
                  </a:ext>
                </a:extLst>
              </a:tr>
              <a:tr h="77517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37 701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589134"/>
                  </a:ext>
                </a:extLst>
              </a:tr>
              <a:tr h="63423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2"/>
                          </a:solidFill>
                        </a:rPr>
                        <a:t>105 315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010312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A0BD9605-E7D5-4183-8EDA-1ACE081C5773}"/>
              </a:ext>
            </a:extLst>
          </p:cNvPr>
          <p:cNvGrpSpPr/>
          <p:nvPr/>
        </p:nvGrpSpPr>
        <p:grpSpPr>
          <a:xfrm>
            <a:off x="2411760" y="1628798"/>
            <a:ext cx="3960440" cy="587911"/>
            <a:chOff x="2411760" y="1628798"/>
            <a:chExt cx="3960440" cy="587911"/>
          </a:xfrm>
        </p:grpSpPr>
        <p:sp>
          <p:nvSpPr>
            <p:cNvPr id="3" name="Flèche : courbe vers le haut 2">
              <a:extLst>
                <a:ext uri="{FF2B5EF4-FFF2-40B4-BE49-F238E27FC236}">
                  <a16:creationId xmlns:a16="http://schemas.microsoft.com/office/drawing/2014/main" id="{CEB6F157-F264-4BED-85BB-F138DC976BCB}"/>
                </a:ext>
              </a:extLst>
            </p:cNvPr>
            <p:cNvSpPr/>
            <p:nvPr/>
          </p:nvSpPr>
          <p:spPr>
            <a:xfrm rot="10800000">
              <a:off x="2411760" y="1628800"/>
              <a:ext cx="2376264" cy="58790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Flèche : courbe vers le haut 12">
              <a:extLst>
                <a:ext uri="{FF2B5EF4-FFF2-40B4-BE49-F238E27FC236}">
                  <a16:creationId xmlns:a16="http://schemas.microsoft.com/office/drawing/2014/main" id="{C8F6FBC7-1DB1-46C2-9D75-D63EF805C0FD}"/>
                </a:ext>
              </a:extLst>
            </p:cNvPr>
            <p:cNvSpPr/>
            <p:nvPr/>
          </p:nvSpPr>
          <p:spPr>
            <a:xfrm rot="10800000" flipH="1">
              <a:off x="4685576" y="1628798"/>
              <a:ext cx="1686624" cy="58791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FCDAC638-B33D-4C53-B22B-83CAD13B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148494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9A9A6A3-587B-4979-9486-517C9BAB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dirty="0"/>
              <a:t>Suivi de l’exécution budgétaire 2024 – </a:t>
            </a:r>
            <a:r>
              <a:rPr lang="fr-FR" dirty="0">
                <a:solidFill>
                  <a:schemeClr val="tx1"/>
                </a:solidFill>
              </a:rPr>
              <a:t>Bilan structure CED</a:t>
            </a:r>
          </a:p>
        </p:txBody>
      </p:sp>
      <p:graphicFrame>
        <p:nvGraphicFramePr>
          <p:cNvPr id="8" name="Espace réservé du contenu 4">
            <a:extLst>
              <a:ext uri="{FF2B5EF4-FFF2-40B4-BE49-F238E27FC236}">
                <a16:creationId xmlns:a16="http://schemas.microsoft.com/office/drawing/2014/main" id="{B5211AAD-EBF7-4D11-B35B-AE3595E2F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821875"/>
              </p:ext>
            </p:extLst>
          </p:nvPr>
        </p:nvGraphicFramePr>
        <p:xfrm>
          <a:off x="206262" y="1910421"/>
          <a:ext cx="8731476" cy="412348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33490">
                  <a:extLst>
                    <a:ext uri="{9D8B030D-6E8A-4147-A177-3AD203B41FA5}">
                      <a16:colId xmlns:a16="http://schemas.microsoft.com/office/drawing/2014/main" val="3596595436"/>
                    </a:ext>
                  </a:extLst>
                </a:gridCol>
                <a:gridCol w="841758">
                  <a:extLst>
                    <a:ext uri="{9D8B030D-6E8A-4147-A177-3AD203B41FA5}">
                      <a16:colId xmlns:a16="http://schemas.microsoft.com/office/drawing/2014/main" val="403408922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4238960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3082090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7457483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48154867"/>
                    </a:ext>
                  </a:extLst>
                </a:gridCol>
                <a:gridCol w="1219724">
                  <a:extLst>
                    <a:ext uri="{9D8B030D-6E8A-4147-A177-3AD203B41FA5}">
                      <a16:colId xmlns:a16="http://schemas.microsoft.com/office/drawing/2014/main" val="728672775"/>
                    </a:ext>
                  </a:extLst>
                </a:gridCol>
              </a:tblGrid>
              <a:tr h="890640"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ysClr val="windowText" lastClr="000000"/>
                          </a:solidFill>
                        </a:rPr>
                        <a:t>CP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ysClr val="windowText" lastClr="000000"/>
                          </a:solidFill>
                        </a:rPr>
                        <a:t>Disponible au 31/05/24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ysClr val="windowText" lastClr="000000"/>
                          </a:solidFill>
                        </a:rPr>
                        <a:t>AE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ysClr val="windowText" lastClr="000000"/>
                          </a:solidFill>
                        </a:rPr>
                        <a:t>Disponible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ysClr val="windowText" lastClr="000000"/>
                          </a:solidFill>
                        </a:rPr>
                        <a:t>Taux de consommation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585296"/>
                  </a:ext>
                </a:extLst>
              </a:tr>
              <a:tr h="10144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Evènementiel </a:t>
                      </a:r>
                      <a:r>
                        <a:rPr lang="fr-FR" sz="1200" dirty="0"/>
                        <a:t>(prix, Cérémonie, rentrée, MT)</a:t>
                      </a:r>
                    </a:p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15 790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50 000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25 790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48 %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51832"/>
                  </a:ext>
                </a:extLst>
              </a:tr>
              <a:tr h="750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Fonctionnement </a:t>
                      </a:r>
                      <a:r>
                        <a:rPr lang="fr-FR" sz="1200" dirty="0"/>
                        <a:t>(adhésions, fournitures, </a:t>
                      </a:r>
                      <a:r>
                        <a:rPr lang="fr-FR" sz="1200" dirty="0" err="1"/>
                        <a:t>etc</a:t>
                      </a:r>
                      <a:r>
                        <a:rPr lang="fr-FR" sz="1200" dirty="0"/>
                        <a:t>, …)</a:t>
                      </a:r>
                    </a:p>
                    <a:p>
                      <a:pPr algn="ctr"/>
                      <a:endParaRPr lang="fr-F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12 000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7 837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15 000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10 837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28 %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29028"/>
                  </a:ext>
                </a:extLst>
              </a:tr>
              <a:tr h="750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Formations</a:t>
                      </a:r>
                    </a:p>
                    <a:p>
                      <a:pPr algn="ctr"/>
                      <a:endParaRPr lang="fr-F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39 971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730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49 971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10 730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79 %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39302"/>
                  </a:ext>
                </a:extLst>
              </a:tr>
              <a:tr h="64500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91 971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24 357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114 971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47 357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59 %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04669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E94A3FD-2860-47A5-A9E4-523071B21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32279"/>
              </p:ext>
            </p:extLst>
          </p:nvPr>
        </p:nvGraphicFramePr>
        <p:xfrm>
          <a:off x="4176963" y="1905814"/>
          <a:ext cx="1368152" cy="41154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693340593"/>
                    </a:ext>
                  </a:extLst>
                </a:gridCol>
              </a:tblGrid>
              <a:tr h="9127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Engagements au 31/05/24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5313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24 210</a:t>
                      </a:r>
                      <a:endParaRPr lang="fr-FR" sz="18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84601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4 163</a:t>
                      </a:r>
                      <a:endParaRPr lang="fr-FR" sz="18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58913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39 241</a:t>
                      </a:r>
                      <a:endParaRPr lang="fr-FR" sz="18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010312"/>
                  </a:ext>
                </a:extLst>
              </a:tr>
              <a:tr h="61038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2"/>
                          </a:solidFill>
                        </a:rPr>
                        <a:t>67 614</a:t>
                      </a:r>
                      <a:endParaRPr lang="fr-FR" sz="1800" b="1" i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24228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C908484C-3FEC-4F4C-A9C8-D8F34DF518A7}"/>
              </a:ext>
            </a:extLst>
          </p:cNvPr>
          <p:cNvGrpSpPr/>
          <p:nvPr/>
        </p:nvGrpSpPr>
        <p:grpSpPr>
          <a:xfrm>
            <a:off x="2627783" y="1315293"/>
            <a:ext cx="3760644" cy="592823"/>
            <a:chOff x="2627783" y="1315293"/>
            <a:chExt cx="3760644" cy="592823"/>
          </a:xfrm>
        </p:grpSpPr>
        <p:sp>
          <p:nvSpPr>
            <p:cNvPr id="3" name="Flèche : courbe vers le haut 2">
              <a:extLst>
                <a:ext uri="{FF2B5EF4-FFF2-40B4-BE49-F238E27FC236}">
                  <a16:creationId xmlns:a16="http://schemas.microsoft.com/office/drawing/2014/main" id="{CEB6F157-F264-4BED-85BB-F138DC976BCB}"/>
                </a:ext>
              </a:extLst>
            </p:cNvPr>
            <p:cNvSpPr/>
            <p:nvPr/>
          </p:nvSpPr>
          <p:spPr>
            <a:xfrm rot="10800000">
              <a:off x="2627783" y="1320207"/>
              <a:ext cx="2123599" cy="58790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Flèche : courbe vers le haut 12">
              <a:extLst>
                <a:ext uri="{FF2B5EF4-FFF2-40B4-BE49-F238E27FC236}">
                  <a16:creationId xmlns:a16="http://schemas.microsoft.com/office/drawing/2014/main" id="{C8F6FBC7-1DB1-46C2-9D75-D63EF805C0FD}"/>
                </a:ext>
              </a:extLst>
            </p:cNvPr>
            <p:cNvSpPr/>
            <p:nvPr/>
          </p:nvSpPr>
          <p:spPr>
            <a:xfrm rot="10800000" flipH="1">
              <a:off x="4701803" y="1315293"/>
              <a:ext cx="1686624" cy="58791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87C433E7-598E-4120-BF37-C9E47216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36321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81333CC-2A07-4FF6-B2C3-7C2E7132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dirty="0"/>
              <a:t>Suivi de l’exécution budgétaire 2024 – </a:t>
            </a:r>
            <a:r>
              <a:rPr lang="fr-FR" dirty="0">
                <a:solidFill>
                  <a:schemeClr val="tx1"/>
                </a:solidFill>
              </a:rPr>
              <a:t>Bilan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ED</a:t>
            </a:r>
          </a:p>
        </p:txBody>
      </p:sp>
      <p:graphicFrame>
        <p:nvGraphicFramePr>
          <p:cNvPr id="8" name="Espace réservé du contenu 4">
            <a:extLst>
              <a:ext uri="{FF2B5EF4-FFF2-40B4-BE49-F238E27FC236}">
                <a16:creationId xmlns:a16="http://schemas.microsoft.com/office/drawing/2014/main" id="{F4088E95-7289-417A-98DE-CD80927E0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803990"/>
              </p:ext>
            </p:extLst>
          </p:nvPr>
        </p:nvGraphicFramePr>
        <p:xfrm>
          <a:off x="87284" y="929668"/>
          <a:ext cx="8949212" cy="588370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83187">
                  <a:extLst>
                    <a:ext uri="{9D8B030D-6E8A-4147-A177-3AD203B41FA5}">
                      <a16:colId xmlns:a16="http://schemas.microsoft.com/office/drawing/2014/main" val="3596595436"/>
                    </a:ext>
                  </a:extLst>
                </a:gridCol>
                <a:gridCol w="1369630">
                  <a:extLst>
                    <a:ext uri="{9D8B030D-6E8A-4147-A177-3AD203B41FA5}">
                      <a16:colId xmlns:a16="http://schemas.microsoft.com/office/drawing/2014/main" val="2399929123"/>
                    </a:ext>
                  </a:extLst>
                </a:gridCol>
                <a:gridCol w="807551">
                  <a:extLst>
                    <a:ext uri="{9D8B030D-6E8A-4147-A177-3AD203B41FA5}">
                      <a16:colId xmlns:a16="http://schemas.microsoft.com/office/drawing/2014/main" val="4034089221"/>
                    </a:ext>
                  </a:extLst>
                </a:gridCol>
                <a:gridCol w="1321448">
                  <a:extLst>
                    <a:ext uri="{9D8B030D-6E8A-4147-A177-3AD203B41FA5}">
                      <a16:colId xmlns:a16="http://schemas.microsoft.com/office/drawing/2014/main" val="1061471114"/>
                    </a:ext>
                  </a:extLst>
                </a:gridCol>
                <a:gridCol w="981710">
                  <a:extLst>
                    <a:ext uri="{9D8B030D-6E8A-4147-A177-3AD203B41FA5}">
                      <a16:colId xmlns:a16="http://schemas.microsoft.com/office/drawing/2014/main" val="2014985897"/>
                    </a:ext>
                  </a:extLst>
                </a:gridCol>
                <a:gridCol w="1073875">
                  <a:extLst>
                    <a:ext uri="{9D8B030D-6E8A-4147-A177-3AD203B41FA5}">
                      <a16:colId xmlns:a16="http://schemas.microsoft.com/office/drawing/2014/main" val="566184741"/>
                    </a:ext>
                  </a:extLst>
                </a:gridCol>
                <a:gridCol w="1321448">
                  <a:extLst>
                    <a:ext uri="{9D8B030D-6E8A-4147-A177-3AD203B41FA5}">
                      <a16:colId xmlns:a16="http://schemas.microsoft.com/office/drawing/2014/main" val="1950682572"/>
                    </a:ext>
                  </a:extLst>
                </a:gridCol>
                <a:gridCol w="1390363">
                  <a:extLst>
                    <a:ext uri="{9D8B030D-6E8A-4147-A177-3AD203B41FA5}">
                      <a16:colId xmlns:a16="http://schemas.microsoft.com/office/drawing/2014/main" val="576582283"/>
                    </a:ext>
                  </a:extLst>
                </a:gridCol>
              </a:tblGrid>
              <a:tr h="43119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Désignation </a:t>
                      </a:r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CP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Budget disponible</a:t>
                      </a:r>
                    </a:p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au 31/05/24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ysClr val="windowText" lastClr="000000"/>
                          </a:solidFill>
                        </a:rPr>
                        <a:t>AE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ysClr val="windowText" lastClr="000000"/>
                          </a:solidFill>
                        </a:rPr>
                        <a:t>Disponible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ysClr val="windowText" lastClr="000000"/>
                          </a:solidFill>
                        </a:rPr>
                        <a:t>Taux de consommation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3585296"/>
                  </a:ext>
                </a:extLst>
              </a:tr>
              <a:tr h="385086">
                <a:tc rowSpan="4">
                  <a:txBody>
                    <a:bodyPr/>
                    <a:lstStyle/>
                    <a:p>
                      <a:r>
                        <a:rPr lang="fr-FR" sz="1600" dirty="0"/>
                        <a:t>ED LSHS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Fonctionnement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dirty="0"/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711931"/>
                  </a:ext>
                </a:extLst>
              </a:tr>
              <a:tr h="2930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Formation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1200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dirty="0"/>
                        <a:t>1 500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84919"/>
                  </a:ext>
                </a:extLst>
              </a:tr>
              <a:tr h="444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Soutenances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19 613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11 539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dirty="0"/>
                        <a:t>24 613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16 539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7456"/>
                  </a:ext>
                </a:extLst>
              </a:tr>
              <a:tr h="2930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International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9 600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dirty="0"/>
                        <a:t>12 000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3 300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72,5 %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45035"/>
                  </a:ext>
                </a:extLst>
              </a:tr>
              <a:tr h="385086">
                <a:tc rowSpan="4">
                  <a:txBody>
                    <a:bodyPr/>
                    <a:lstStyle/>
                    <a:p>
                      <a:r>
                        <a:rPr lang="fr-FR" sz="1600" dirty="0"/>
                        <a:t>ED GIO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Fonctionnement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dirty="0"/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42598"/>
                  </a:ext>
                </a:extLst>
              </a:tr>
              <a:tr h="2930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Formation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dirty="0"/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7068"/>
                  </a:ext>
                </a:extLst>
              </a:tr>
              <a:tr h="444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Soutenances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10 268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4 859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dirty="0"/>
                        <a:t>12 868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7 459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19980"/>
                  </a:ext>
                </a:extLst>
              </a:tr>
              <a:tr h="2930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International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6 400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3 500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dirty="0"/>
                        <a:t>8 000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36 %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50874"/>
                  </a:ext>
                </a:extLst>
              </a:tr>
              <a:tr h="385086">
                <a:tc rowSpan="3">
                  <a:txBody>
                    <a:bodyPr/>
                    <a:lstStyle/>
                    <a:p>
                      <a:r>
                        <a:rPr lang="fr-FR" sz="1600" dirty="0"/>
                        <a:t>ED SI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Fonctionnement *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2 308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dirty="0"/>
                        <a:t>6 500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2 608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60 %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342228"/>
                  </a:ext>
                </a:extLst>
              </a:tr>
              <a:tr h="2930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Formation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2 315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dirty="0"/>
                        <a:t>3 000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2 915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27453"/>
                  </a:ext>
                </a:extLst>
              </a:tr>
              <a:tr h="444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International *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13 500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dirty="0"/>
                        <a:t>19 000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18 300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511945"/>
                  </a:ext>
                </a:extLst>
              </a:tr>
              <a:tr h="385086">
                <a:tc rowSpan="3">
                  <a:txBody>
                    <a:bodyPr/>
                    <a:lstStyle/>
                    <a:p>
                      <a:r>
                        <a:rPr lang="fr-FR" sz="1600" dirty="0"/>
                        <a:t>ED BCS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Fonctionnement*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375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dirty="0"/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675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720071"/>
                  </a:ext>
                </a:extLst>
              </a:tr>
              <a:tr h="2930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Formation *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3 400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1 884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dirty="0"/>
                        <a:t>3 900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2 384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35704"/>
                  </a:ext>
                </a:extLst>
              </a:tr>
              <a:tr h="2930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International *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10 500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4200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dirty="0"/>
                        <a:t>13 300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7000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94907"/>
                  </a:ext>
                </a:extLst>
              </a:tr>
              <a:tr h="44464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SOUS TOTAL 2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(4 ED)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86 681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48 980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rgbClr val="C00000"/>
                          </a:solidFill>
                        </a:rPr>
                        <a:t>108 481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rgbClr val="C00000"/>
                          </a:solidFill>
                        </a:rPr>
                        <a:t>70 780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35 %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984183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353C5D5-847A-4060-974B-37CF65DB673B}"/>
              </a:ext>
            </a:extLst>
          </p:cNvPr>
          <p:cNvSpPr txBox="1"/>
          <p:nvPr/>
        </p:nvSpPr>
        <p:spPr>
          <a:xfrm>
            <a:off x="1607945" y="734179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Redistribution entre les </a:t>
            </a:r>
            <a:r>
              <a:rPr lang="fr-FR" dirty="0" err="1"/>
              <a:t>eotp</a:t>
            </a:r>
            <a:r>
              <a:rPr lang="fr-FR" dirty="0"/>
              <a:t> de </a:t>
            </a:r>
            <a:r>
              <a:rPr lang="fr-FR" dirty="0" err="1"/>
              <a:t>l’ed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C7D3F2C-62C2-4EFE-BE9D-25DA5BA22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52729"/>
              </p:ext>
            </p:extLst>
          </p:nvPr>
        </p:nvGraphicFramePr>
        <p:xfrm>
          <a:off x="4303912" y="929668"/>
          <a:ext cx="995697" cy="58776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5697">
                  <a:extLst>
                    <a:ext uri="{9D8B030D-6E8A-4147-A177-3AD203B41FA5}">
                      <a16:colId xmlns:a16="http://schemas.microsoft.com/office/drawing/2014/main" val="693340593"/>
                    </a:ext>
                  </a:extLst>
                </a:gridCol>
              </a:tblGrid>
              <a:tr h="40502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E</a:t>
                      </a:r>
                      <a:r>
                        <a:rPr lang="fr-FR" sz="1100" dirty="0"/>
                        <a:t>ngagements au 31/05/24</a:t>
                      </a:r>
                      <a:endParaRPr lang="fr-FR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53132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846018"/>
                  </a:ext>
                </a:extLst>
              </a:tr>
              <a:tr h="301256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589134"/>
                  </a:ext>
                </a:extLst>
              </a:tr>
              <a:tr h="485922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8 074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010312"/>
                  </a:ext>
                </a:extLst>
              </a:tr>
              <a:tr h="253104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8 700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24228"/>
                  </a:ext>
                </a:extLst>
              </a:tr>
              <a:tr h="383896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442375"/>
                  </a:ext>
                </a:extLst>
              </a:tr>
              <a:tr h="301256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420436"/>
                  </a:ext>
                </a:extLst>
              </a:tr>
              <a:tr h="415280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5 409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061423"/>
                  </a:ext>
                </a:extLst>
              </a:tr>
              <a:tr h="301256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2 900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005772"/>
                  </a:ext>
                </a:extLst>
              </a:tr>
              <a:tr h="415280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3 892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148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728567"/>
                  </a:ext>
                </a:extLst>
              </a:tr>
              <a:tr h="443597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197971"/>
                  </a:ext>
                </a:extLst>
              </a:tr>
              <a:tr h="331723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95273"/>
                  </a:ext>
                </a:extLst>
              </a:tr>
              <a:tr h="356496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1 516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74812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6 300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26237"/>
                  </a:ext>
                </a:extLst>
              </a:tr>
              <a:tr h="418824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chemeClr val="tx2"/>
                          </a:solidFill>
                        </a:rPr>
                        <a:t>37 701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2506278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99F7A507-B997-4E5D-AD13-488F9A6F8E65}"/>
              </a:ext>
            </a:extLst>
          </p:cNvPr>
          <p:cNvGrpSpPr/>
          <p:nvPr/>
        </p:nvGrpSpPr>
        <p:grpSpPr>
          <a:xfrm>
            <a:off x="2490618" y="647738"/>
            <a:ext cx="3172871" cy="326814"/>
            <a:chOff x="2490618" y="509799"/>
            <a:chExt cx="3172871" cy="326814"/>
          </a:xfrm>
        </p:grpSpPr>
        <p:sp>
          <p:nvSpPr>
            <p:cNvPr id="9" name="Flèche : courbe vers le haut 8">
              <a:extLst>
                <a:ext uri="{FF2B5EF4-FFF2-40B4-BE49-F238E27FC236}">
                  <a16:creationId xmlns:a16="http://schemas.microsoft.com/office/drawing/2014/main" id="{F57F7E51-BEB2-4CCA-9837-9122D0DFA89C}"/>
                </a:ext>
              </a:extLst>
            </p:cNvPr>
            <p:cNvSpPr/>
            <p:nvPr/>
          </p:nvSpPr>
          <p:spPr>
            <a:xfrm rot="10800000" flipH="1">
              <a:off x="4667792" y="509800"/>
              <a:ext cx="995697" cy="32681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Flèche : courbe vers le haut 9">
              <a:extLst>
                <a:ext uri="{FF2B5EF4-FFF2-40B4-BE49-F238E27FC236}">
                  <a16:creationId xmlns:a16="http://schemas.microsoft.com/office/drawing/2014/main" id="{BE486366-2382-42F9-8453-3EF3C2A64701}"/>
                </a:ext>
              </a:extLst>
            </p:cNvPr>
            <p:cNvSpPr/>
            <p:nvPr/>
          </p:nvSpPr>
          <p:spPr>
            <a:xfrm rot="10800000">
              <a:off x="2490618" y="509799"/>
              <a:ext cx="2177174" cy="326814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DB159605-B961-4287-B5B9-D764E3F5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592267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3319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42E30179-66AA-42E4-B738-DBEB7E67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65"/>
            <a:ext cx="8964488" cy="836613"/>
          </a:xfrm>
        </p:spPr>
        <p:txBody>
          <a:bodyPr/>
          <a:lstStyle/>
          <a:p>
            <a:r>
              <a:rPr lang="fr-FR" sz="2400" dirty="0"/>
              <a:t>ORDRE DU JOUR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100" y="960015"/>
            <a:ext cx="87849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Institutionnel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Approbation du compte rendu du Conseil du 6 mars 2024</a:t>
            </a:r>
          </a:p>
          <a:p>
            <a:pPr lvl="2"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b="1" dirty="0">
                <a:solidFill>
                  <a:srgbClr val="C00000"/>
                </a:solidFill>
                <a:cs typeface="Arial" panose="020B0604020202020204" pitchFamily="34" charset="0"/>
              </a:rPr>
              <a:t>2) Etat des lieux de l’emploi des docteurs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Intervention de Mme Magali MASSALOUX, Responsable des centres La Rochelle-Limoges-Poitiers – APEC Nouvelle Aquitaine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C00000"/>
                </a:solidFill>
                <a:cs typeface="Arial" panose="020B0604020202020204" pitchFamily="34" charset="0"/>
              </a:rPr>
              <a:t>3) Etudes doctorales et HDR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Nouvelle procédure HDR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Règles d’encadrement et de soutenance (analyse juridique)</a:t>
            </a:r>
            <a:endParaRPr lang="fr-FR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C00000"/>
                </a:solidFill>
                <a:cs typeface="Arial" panose="020B0604020202020204" pitchFamily="34" charset="0"/>
              </a:rPr>
              <a:t>4) Budget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Suivi de l’exécution budgétaire 2024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Prévisionnel 2025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Evènementiel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Bilan</a:t>
            </a:r>
            <a:r>
              <a:rPr kumimoji="0" lang="fr-FR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 2023-2024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baseline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Perspectives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2024 – 2025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BFBDAFD3-17C7-447A-B6EB-F8534455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917"/>
            <a:ext cx="9144000" cy="836613"/>
          </a:xfrm>
        </p:spPr>
        <p:txBody>
          <a:bodyPr/>
          <a:lstStyle/>
          <a:p>
            <a:r>
              <a:rPr lang="fr-FR" dirty="0"/>
              <a:t>Budget prévisionnel 2025 : </a:t>
            </a:r>
            <a:r>
              <a:rPr lang="fr-FR" sz="1800" i="1" dirty="0"/>
              <a:t>Dialogue de gestion </a:t>
            </a:r>
          </a:p>
        </p:txBody>
      </p:sp>
      <p:graphicFrame>
        <p:nvGraphicFramePr>
          <p:cNvPr id="10" name="Espace réservé du contenu 4">
            <a:extLst>
              <a:ext uri="{FF2B5EF4-FFF2-40B4-BE49-F238E27FC236}">
                <a16:creationId xmlns:a16="http://schemas.microsoft.com/office/drawing/2014/main" id="{8ED40643-2ABB-449C-A482-D8AD807BA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154536"/>
              </p:ext>
            </p:extLst>
          </p:nvPr>
        </p:nvGraphicFramePr>
        <p:xfrm>
          <a:off x="99832" y="451603"/>
          <a:ext cx="8944336" cy="637637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93281">
                  <a:extLst>
                    <a:ext uri="{9D8B030D-6E8A-4147-A177-3AD203B41FA5}">
                      <a16:colId xmlns:a16="http://schemas.microsoft.com/office/drawing/2014/main" val="3596595436"/>
                    </a:ext>
                  </a:extLst>
                </a:gridCol>
                <a:gridCol w="2781884">
                  <a:extLst>
                    <a:ext uri="{9D8B030D-6E8A-4147-A177-3AD203B41FA5}">
                      <a16:colId xmlns:a16="http://schemas.microsoft.com/office/drawing/2014/main" val="1698282553"/>
                    </a:ext>
                  </a:extLst>
                </a:gridCol>
                <a:gridCol w="1283516">
                  <a:extLst>
                    <a:ext uri="{9D8B030D-6E8A-4147-A177-3AD203B41FA5}">
                      <a16:colId xmlns:a16="http://schemas.microsoft.com/office/drawing/2014/main" val="1316761734"/>
                    </a:ext>
                  </a:extLst>
                </a:gridCol>
                <a:gridCol w="2126113">
                  <a:extLst>
                    <a:ext uri="{9D8B030D-6E8A-4147-A177-3AD203B41FA5}">
                      <a16:colId xmlns:a16="http://schemas.microsoft.com/office/drawing/2014/main" val="342171208"/>
                    </a:ext>
                  </a:extLst>
                </a:gridCol>
                <a:gridCol w="1759542">
                  <a:extLst>
                    <a:ext uri="{9D8B030D-6E8A-4147-A177-3AD203B41FA5}">
                      <a16:colId xmlns:a16="http://schemas.microsoft.com/office/drawing/2014/main" val="4044852792"/>
                    </a:ext>
                  </a:extLst>
                </a:gridCol>
              </a:tblGrid>
              <a:tr h="26515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Désignation 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AE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Réalisé 2024 au 31/05/24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PREVISIONNEL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3585296"/>
                  </a:ext>
                </a:extLst>
              </a:tr>
              <a:tr h="335284">
                <a:tc gridSpan="2">
                  <a:txBody>
                    <a:bodyPr/>
                    <a:lstStyle/>
                    <a:p>
                      <a:r>
                        <a:rPr lang="fr-FR" sz="1200" b="1" dirty="0"/>
                        <a:t>Evènementiel (Prix de thèse, Cérémonie, rentrée, MT)</a:t>
                      </a:r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24 210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40 000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35462963"/>
                  </a:ext>
                </a:extLst>
              </a:tr>
              <a:tr h="335284">
                <a:tc gridSpan="2">
                  <a:txBody>
                    <a:bodyPr/>
                    <a:lstStyle/>
                    <a:p>
                      <a:r>
                        <a:rPr lang="fr-FR" sz="1200" b="1" dirty="0"/>
                        <a:t>Cofinancement AAP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Non concerné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Non concerné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9 147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18568357"/>
                  </a:ext>
                </a:extLst>
              </a:tr>
              <a:tr h="265156">
                <a:tc gridSpan="2">
                  <a:txBody>
                    <a:bodyPr/>
                    <a:lstStyle/>
                    <a:p>
                      <a:r>
                        <a:rPr lang="fr-FR" sz="1200" b="1" dirty="0"/>
                        <a:t>Fonctionnement (adhésions, matériel et fournitures)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15 000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4 163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10 000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0403765"/>
                  </a:ext>
                </a:extLst>
              </a:tr>
              <a:tr h="265156">
                <a:tc gridSpan="2">
                  <a:txBody>
                    <a:bodyPr/>
                    <a:lstStyle/>
                    <a:p>
                      <a:r>
                        <a:rPr lang="fr-FR" sz="1200" b="1" dirty="0"/>
                        <a:t>Formations transversales (et encadrement doctoral)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49 971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39 241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50 000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613799"/>
                  </a:ext>
                </a:extLst>
              </a:tr>
              <a:tr h="33528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 SOUS TOTAL 1 (structure CED)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114 971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67 614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109 147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51832"/>
                  </a:ext>
                </a:extLst>
              </a:tr>
              <a:tr h="248168">
                <a:tc rowSpan="4">
                  <a:txBody>
                    <a:bodyPr/>
                    <a:lstStyle/>
                    <a:p>
                      <a:r>
                        <a:rPr lang="fr-FR" sz="1800" b="1" dirty="0">
                          <a:highlight>
                            <a:srgbClr val="C0C0C0"/>
                          </a:highlight>
                        </a:rPr>
                        <a:t>ED GIO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Fonctionnement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/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31711931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Formation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/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02285838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Soutenances  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/>
                        <a:t>12 868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5 409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14 000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4242631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International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/>
                        <a:t>8 000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2 900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91948"/>
                  </a:ext>
                </a:extLst>
              </a:tr>
              <a:tr h="248168">
                <a:tc rowSpan="4">
                  <a:txBody>
                    <a:bodyPr/>
                    <a:lstStyle/>
                    <a:p>
                      <a:r>
                        <a:rPr lang="fr-FR" sz="1800" b="1" dirty="0">
                          <a:highlight>
                            <a:srgbClr val="C0C0C0"/>
                          </a:highlight>
                        </a:rPr>
                        <a:t>ED LSHS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aseline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</a:rPr>
                        <a:t>Fonctionnement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/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242598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Formation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/>
                        <a:t>1 500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4075001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Soutenances  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/>
                        <a:t>24 613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8 074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27 000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79726049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International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/>
                        <a:t>12 000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8 700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14 000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732723"/>
                  </a:ext>
                </a:extLst>
              </a:tr>
              <a:tr h="248168">
                <a:tc rowSpan="3">
                  <a:txBody>
                    <a:bodyPr/>
                    <a:lstStyle/>
                    <a:p>
                      <a:r>
                        <a:rPr lang="fr-FR" sz="1800" b="1" dirty="0">
                          <a:highlight>
                            <a:srgbClr val="C0C0C0"/>
                          </a:highlight>
                        </a:rPr>
                        <a:t>ED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Fonctionnement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dirty="0"/>
                        <a:t>6 500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3 892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 7 000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24342228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Formation 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dirty="0"/>
                        <a:t>3 000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263764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endParaRPr lang="fr-FR" sz="1000" dirty="0">
                        <a:highlight>
                          <a:srgbClr val="C0C0C0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International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dirty="0"/>
                        <a:t>19 000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0715885"/>
                  </a:ext>
                </a:extLst>
              </a:tr>
              <a:tr h="248168">
                <a:tc rowSpan="3">
                  <a:txBody>
                    <a:bodyPr/>
                    <a:lstStyle/>
                    <a:p>
                      <a:r>
                        <a:rPr lang="fr-FR" sz="1800" b="1" dirty="0">
                          <a:highlight>
                            <a:srgbClr val="C0C0C0"/>
                          </a:highlight>
                        </a:rPr>
                        <a:t>ED BCS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Fonctionnement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/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5720071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Formation 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dirty="0"/>
                        <a:t>3 900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1 516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24644371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International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dirty="0"/>
                        <a:t>13 300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6 300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14 000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618070"/>
                  </a:ext>
                </a:extLst>
              </a:tr>
              <a:tr h="35354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SOUS TOTAL 2 (4 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108 481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37 701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108 000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984183"/>
                  </a:ext>
                </a:extLst>
              </a:tr>
              <a:tr h="35354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223 452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105 315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217 147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08441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37A0FC-C49D-45CA-91E9-0B1D3DEF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652534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29492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36104"/>
          </a:xfrm>
        </p:spPr>
        <p:txBody>
          <a:bodyPr/>
          <a:lstStyle/>
          <a:p>
            <a:pPr algn="ctr"/>
            <a:r>
              <a:rPr lang="fr-FR" sz="4000" dirty="0"/>
              <a:t>EVENEMENTIEL</a:t>
            </a:r>
            <a:br>
              <a:rPr lang="fr-FR" sz="40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143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FDCB1A-BD77-49F0-AB2D-B8CF3C22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bg1"/>
                </a:solidFill>
                <a:cs typeface="Arial" panose="020B0604020202020204" pitchFamily="34" charset="0"/>
              </a:rPr>
              <a:t>Réunion d’accueil des Doctorants primo-entrants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512" y="908720"/>
            <a:ext cx="4392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Jeudi 9 novembre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79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doctorants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primo-entrants ont participé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Objectifs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présenter l’environnement de la formation doctorale aux doctorants primo-entrants de l’Université de Limoges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présenter les interlocuteurs et les équipes qui les accompagnent au fil de leur parcours doctoral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Une réunion en 2 temps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ère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partie présentée par le Collège des Écoles Doctorales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ème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partie thématique dédiée à chaque École Doctorale, présentée par l’équipe de direction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72816"/>
            <a:ext cx="4133682" cy="3600400"/>
          </a:xfrm>
          <a:prstGeom prst="rect">
            <a:avLst/>
          </a:prstGeom>
        </p:spPr>
      </p:pic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8DD5322A-8CED-4E53-9137-921AE08D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FS</a:t>
            </a:r>
          </a:p>
        </p:txBody>
      </p:sp>
    </p:spTree>
    <p:extLst>
      <p:ext uri="{BB962C8B-B14F-4D97-AF65-F5344CB8AC3E}">
        <p14:creationId xmlns:p14="http://schemas.microsoft.com/office/powerpoint/2010/main" val="363732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FDCB1A-BD77-49F0-AB2D-B8CF3C22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fr-FR" sz="2800" dirty="0"/>
              <a:t>I-PhD – Réunion de sensibilisation à la création d’entreprise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030" y="913938"/>
            <a:ext cx="57241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Jeudi 15 Février 2024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(Salle CODEMAKER - Ester)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doctorants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présents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Contexte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Pour répondre au défi du gouvernement de doubler le nombre de startups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Deeptech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en France,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BPIfrance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 lancé le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concours i-PhD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pour récompenser les jeunes chercheurs porteurs de projets entrepreneuriaux mobilisant des technologies de rupture.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Objectifs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– Faire connaître le programme I-PHD aux doctorants dans l’optique d’augmenter le nombre de candidatures à cet outil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– Sensibiliser à la création de start-up et à la valorisation des projets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Deeptech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Programme proposé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Ouverture par Youssef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Boughlem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de l’AVRUL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Intervention de M.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Maftah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(DRARI)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Présentation du dispositif par Michael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Cromier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délégué Innovation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BPIfrance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Témoignages de lauréats des précédentes sessions (Mohamad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Issaoui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et Camille Perrière)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E737F40-A9E6-4270-9AF0-0ED92D0EC6C4}"/>
              </a:ext>
            </a:extLst>
          </p:cNvPr>
          <p:cNvGrpSpPr/>
          <p:nvPr/>
        </p:nvGrpSpPr>
        <p:grpSpPr>
          <a:xfrm>
            <a:off x="6300192" y="972622"/>
            <a:ext cx="2731892" cy="4544610"/>
            <a:chOff x="6300192" y="972622"/>
            <a:chExt cx="2731892" cy="454461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0192" y="972622"/>
              <a:ext cx="2731892" cy="1815386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6660232" y="3018438"/>
              <a:ext cx="2204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En partenariat avec :</a:t>
              </a:r>
            </a:p>
          </p:txBody>
        </p:sp>
        <p:pic>
          <p:nvPicPr>
            <p:cNvPr id="9" name="Image 8" descr="https://www.invivolim.fr/tl_files/invivolim/images/logo_avrul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426197"/>
              <a:ext cx="962025" cy="65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4071836"/>
              <a:ext cx="1271441" cy="1013348"/>
            </a:xfrm>
            <a:prstGeom prst="rect">
              <a:avLst/>
            </a:prstGeom>
          </p:spPr>
        </p:pic>
        <p:pic>
          <p:nvPicPr>
            <p:cNvPr id="11" name="Image 10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0711" y="5088607"/>
              <a:ext cx="1515745" cy="428625"/>
            </a:xfrm>
            <a:prstGeom prst="rect">
              <a:avLst/>
            </a:prstGeom>
          </p:spPr>
        </p:pic>
      </p:grp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73596C0B-D37D-4949-9302-7A72F01F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FS</a:t>
            </a:r>
          </a:p>
        </p:txBody>
      </p:sp>
    </p:spTree>
    <p:extLst>
      <p:ext uri="{BB962C8B-B14F-4D97-AF65-F5344CB8AC3E}">
        <p14:creationId xmlns:p14="http://schemas.microsoft.com/office/powerpoint/2010/main" val="27843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FDCB1A-BD77-49F0-AB2D-B8CF3C22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bg1"/>
                </a:solidFill>
                <a:cs typeface="Arial" panose="020B0604020202020204" pitchFamily="34" charset="0"/>
              </a:rPr>
              <a:t>Concours « Ma Thèse en 180 secondes »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7504" y="908720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Finale Locale Limoges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Jeudi 7 mars 2024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9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doctorants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de l’Université de Limoges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Claire GOURIN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- ED BCS – UMR INSERM 1092 RESINFIT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Yann BERBIGUIER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– ED BCS – UR 22722 –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LABCiS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Anne-Laure GUENIN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– ED BCS – UMR INSERM 1092 RESINFIT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Milène PARQUET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– ED BCS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– 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UMR CNRS 7276 CRIBL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Julie RESTOUT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– ED BCS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– 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UR20217 – HAVAE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Jean ORTALI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- ED SI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– 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UMR CNRS 7252 XLIM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Sandrine Marie SIMON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- ED LSHS – 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UR 20199 –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FrED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Gabriel VALENTI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- ED SI – UMR CNRS 7252 XLIM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Camille SCHERRER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– ED BCS – UR 20218 –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NeurIT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Tous ont suivi les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 formations transversales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rPr>
              <a:t>→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« Prise de parole en public »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rPr>
              <a:t>→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« Préparation au concours MT180s »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5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doctorants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sélectionnés pour la phase suivante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	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rPr>
              <a:t> → 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rPr>
              <a:t>la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rPr>
              <a:t>F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inale régionale du regroupement Nord Aquitain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1680666-AB0F-49F1-920F-B1F381D148E5}"/>
              </a:ext>
            </a:extLst>
          </p:cNvPr>
          <p:cNvGrpSpPr/>
          <p:nvPr/>
        </p:nvGrpSpPr>
        <p:grpSpPr>
          <a:xfrm>
            <a:off x="5724129" y="62646"/>
            <a:ext cx="3384376" cy="3553575"/>
            <a:chOff x="5724129" y="62646"/>
            <a:chExt cx="3384376" cy="355357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9" y="908720"/>
              <a:ext cx="3384376" cy="2707501"/>
            </a:xfrm>
            <a:prstGeom prst="rect">
              <a:avLst/>
            </a:prstGeom>
          </p:spPr>
        </p:pic>
        <p:pic>
          <p:nvPicPr>
            <p:cNvPr id="9" name="Picture 8" descr="Ma thèse en 180 secondes : édition 2024 - UNEW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62646"/>
              <a:ext cx="711319" cy="71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60AFC376-0F44-4B11-A69C-27478A55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FS</a:t>
            </a:r>
          </a:p>
        </p:txBody>
      </p:sp>
    </p:spTree>
    <p:extLst>
      <p:ext uri="{BB962C8B-B14F-4D97-AF65-F5344CB8AC3E}">
        <p14:creationId xmlns:p14="http://schemas.microsoft.com/office/powerpoint/2010/main" val="36923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FDCB1A-BD77-49F0-AB2D-B8CF3C22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bg1"/>
                </a:solidFill>
                <a:cs typeface="Arial" panose="020B0604020202020204" pitchFamily="34" charset="0"/>
              </a:rPr>
              <a:t>Concours « Ma Thèse en 180 secondes »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57AC1C7-19C6-472C-A3E2-65B02D76BF21}"/>
              </a:ext>
            </a:extLst>
          </p:cNvPr>
          <p:cNvGrpSpPr/>
          <p:nvPr/>
        </p:nvGrpSpPr>
        <p:grpSpPr>
          <a:xfrm>
            <a:off x="179512" y="908720"/>
            <a:ext cx="8862947" cy="4165436"/>
            <a:chOff x="179512" y="908720"/>
            <a:chExt cx="8862947" cy="4165436"/>
          </a:xfrm>
        </p:grpSpPr>
        <p:pic>
          <p:nvPicPr>
            <p:cNvPr id="2050" name="Picture 2" descr="https://www.unilim.fr/ced/wp-content/uploads/sites/30/2024/03/1709830707588-600x6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155" y="908720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179512" y="980728"/>
              <a:ext cx="6552728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Finale Régionale Regroupement Nord Aquitain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Mardi 19 mars 2024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, à l’ISAE-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Ensma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de Poitiers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10 candidats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en compétition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5 doctorants de l’Université de Poitiers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5 doctorants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de l’Université de Limoges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Claire GOURIN</a:t>
              </a:r>
              <a:r>
                <a:rPr kumimoji="0" lang="fr-FR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 - ED BCS – UMR INSERM 1092 RESINFIT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Yann BERBIGUIER </a:t>
              </a:r>
              <a:r>
                <a:rPr kumimoji="0" lang="fr-FR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– ED BCS – UR 22722 – </a:t>
              </a:r>
              <a:r>
                <a:rPr kumimoji="0" lang="fr-FR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LABCiS</a:t>
              </a:r>
              <a:endPara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Anne-Laure GUENIN </a:t>
              </a:r>
              <a:r>
                <a:rPr kumimoji="0" lang="fr-FR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– ED BCS – UMR INSERM 1092 RESINFIT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Gabriel VALENTI</a:t>
              </a:r>
              <a:r>
                <a:rPr kumimoji="0" lang="fr-FR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 - ED SI – UMR CNRS 7252 XLIM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r-FR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Camille SCHERRER </a:t>
              </a:r>
              <a:r>
                <a:rPr kumimoji="0" lang="fr-FR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– ED BCS – UR 20218 – </a:t>
              </a:r>
              <a:r>
                <a:rPr kumimoji="0" lang="fr-FR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NeurIT</a:t>
              </a:r>
              <a:endPara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pic>
        <p:nvPicPr>
          <p:cNvPr id="2056" name="Picture 8" descr="Ma thèse en 180 secondes : édition 2024 - U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40" y="62646"/>
            <a:ext cx="711319" cy="71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AAF4BE8D-3AB6-430D-8990-5D2730FAADB5}"/>
              </a:ext>
            </a:extLst>
          </p:cNvPr>
          <p:cNvGrpSpPr/>
          <p:nvPr/>
        </p:nvGrpSpPr>
        <p:grpSpPr>
          <a:xfrm>
            <a:off x="94403" y="5373216"/>
            <a:ext cx="8148104" cy="1080120"/>
            <a:chOff x="94403" y="5373216"/>
            <a:chExt cx="8148104" cy="1080120"/>
          </a:xfrm>
        </p:grpSpPr>
        <p:pic>
          <p:nvPicPr>
            <p:cNvPr id="2054" name="Picture 6" descr="👏 Applaudissements Emoj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03" y="5373216"/>
              <a:ext cx="1080120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171340" y="5441714"/>
              <a:ext cx="70711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Leur aventure s’est arrêtée aux portes de la demi-finale nationale …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Bravo à nos doctorants </a:t>
              </a: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pour leur participation à cette édition 2024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et leur engagement dans la Diffusion de la culture scientifique !</a:t>
              </a:r>
            </a:p>
          </p:txBody>
        </p:sp>
      </p:grp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EC985A29-628A-4D13-B92B-63734276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FS</a:t>
            </a:r>
          </a:p>
        </p:txBody>
      </p:sp>
    </p:spTree>
    <p:extLst>
      <p:ext uri="{BB962C8B-B14F-4D97-AF65-F5344CB8AC3E}">
        <p14:creationId xmlns:p14="http://schemas.microsoft.com/office/powerpoint/2010/main" val="42177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FDCB1A-BD77-49F0-AB2D-B8CF3C22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bg1"/>
                </a:solidFill>
                <a:cs typeface="Arial" panose="020B0604020202020204" pitchFamily="34" charset="0"/>
              </a:rPr>
              <a:t>Cérémonie de remise des diplômes de Doctorat </a:t>
            </a:r>
          </a:p>
        </p:txBody>
      </p:sp>
      <p:pic>
        <p:nvPicPr>
          <p:cNvPr id="1026" name="Picture 2" descr="https://www.unilim.fr/ced/wp-content/uploads/sites/30/2024/05/Affiche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67784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578" y="908720"/>
            <a:ext cx="51304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75 Docteurs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diplômés de la promotion 2023 présents à la cérémonie du Vendredi 24 mai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en présence de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M. Claudio GALDERISI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, recteur délégué à l’ESRI pour la région Nouvelle Aquitaine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Mme la Professeure Françoise TULKENS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, marraine de l’édition 2024,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Juge à la cour Européenne des Droits de l’Homme (1998-2012), Présidente de la cour (2011-2012),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avec une conférence introductive sur la thématique 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« Paix &amp; Justice, le Doctorat au service de la société à l’échelle européenne »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Mme la Professeure Evelyn KORN,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Présidente déléguée de l’Université de Marburg, université coordinatrice de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l’Alliance EUPEACE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C01D4A3C-B336-484E-8A56-C8454550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FS</a:t>
            </a:r>
          </a:p>
        </p:txBody>
      </p:sp>
    </p:spTree>
    <p:extLst>
      <p:ext uri="{BB962C8B-B14F-4D97-AF65-F5344CB8AC3E}">
        <p14:creationId xmlns:p14="http://schemas.microsoft.com/office/powerpoint/2010/main" val="36775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FDCB1A-BD77-49F0-AB2D-B8CF3C22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cs typeface="Arial" panose="020B0604020202020204" pitchFamily="34" charset="0"/>
              </a:rPr>
              <a:t>Prix de Thèse 2024 :</a:t>
            </a:r>
            <a:br>
              <a:rPr lang="fr-FR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2400" b="0" i="1" dirty="0">
                <a:solidFill>
                  <a:schemeClr val="bg1"/>
                </a:solidFill>
                <a:cs typeface="Arial" panose="020B0604020202020204" pitchFamily="34" charset="0"/>
              </a:rPr>
              <a:t>Candidature / Sélection / Audition</a:t>
            </a:r>
            <a:endParaRPr lang="fr-FR" sz="2400" b="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8136E5-835C-470B-B50C-C9E5430F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16632"/>
            <a:ext cx="953296" cy="635531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467544" y="1726174"/>
          <a:ext cx="7920880" cy="151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304625562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638986980"/>
                    </a:ext>
                  </a:extLst>
                </a:gridCol>
              </a:tblGrid>
              <a:tr h="3667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Docteurs de la promotion 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66759"/>
                  </a:ext>
                </a:extLst>
              </a:tr>
              <a:tr h="38779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Nombre de soutenances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183979"/>
                  </a:ext>
                </a:extLst>
              </a:tr>
              <a:tr h="37224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Nombre</a:t>
                      </a:r>
                      <a:r>
                        <a:rPr lang="fr-FR" sz="1600" baseline="0" dirty="0"/>
                        <a:t> de Docteurs autorisés à candidater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274407"/>
                  </a:ext>
                </a:extLst>
              </a:tr>
              <a:tr h="387795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Nombre de dossiers</a:t>
                      </a:r>
                      <a:r>
                        <a:rPr lang="fr-FR" sz="1600" b="1" baseline="0" dirty="0"/>
                        <a:t> reçus 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03677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771800" y="1157226"/>
            <a:ext cx="353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APPEL à CANDIDATURE</a:t>
            </a:r>
          </a:p>
        </p:txBody>
      </p:sp>
      <p:sp>
        <p:nvSpPr>
          <p:cNvPr id="16" name="Flèche droite 15"/>
          <p:cNvSpPr/>
          <p:nvPr/>
        </p:nvSpPr>
        <p:spPr>
          <a:xfrm rot="5400000">
            <a:off x="4038871" y="3769395"/>
            <a:ext cx="778226" cy="529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/>
          </p:nvPr>
        </p:nvGraphicFramePr>
        <p:xfrm>
          <a:off x="1946168" y="4725144"/>
          <a:ext cx="496363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816">
                  <a:extLst>
                    <a:ext uri="{9D8B030D-6E8A-4147-A177-3AD203B41FA5}">
                      <a16:colId xmlns:a16="http://schemas.microsoft.com/office/drawing/2014/main" val="2418158238"/>
                    </a:ext>
                  </a:extLst>
                </a:gridCol>
                <a:gridCol w="2481816">
                  <a:extLst>
                    <a:ext uri="{9D8B030D-6E8A-4147-A177-3AD203B41FA5}">
                      <a16:colId xmlns:a16="http://schemas.microsoft.com/office/drawing/2014/main" val="2741864421"/>
                    </a:ext>
                  </a:extLst>
                </a:gridCol>
              </a:tblGrid>
              <a:tr h="31346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CANDIDATURES : Répartition par École</a:t>
                      </a:r>
                      <a:r>
                        <a:rPr lang="fr-FR" sz="1600" baseline="0" dirty="0"/>
                        <a:t> Doctorale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29468"/>
                  </a:ext>
                </a:extLst>
              </a:tr>
              <a:tr h="31346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04742"/>
                  </a:ext>
                </a:extLst>
              </a:tr>
              <a:tr h="31346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75293"/>
                  </a:ext>
                </a:extLst>
              </a:tr>
              <a:tr h="31346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LSHS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098782"/>
                  </a:ext>
                </a:extLst>
              </a:tr>
              <a:tr h="31346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720766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388045F3-2EFD-49C2-8E2C-80D62D8D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FS</a:t>
            </a:r>
          </a:p>
        </p:txBody>
      </p:sp>
    </p:spTree>
    <p:extLst>
      <p:ext uri="{BB962C8B-B14F-4D97-AF65-F5344CB8AC3E}">
        <p14:creationId xmlns:p14="http://schemas.microsoft.com/office/powerpoint/2010/main" val="24097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FDCB1A-BD77-49F0-AB2D-B8CF3C22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cs typeface="Arial" panose="020B0604020202020204" pitchFamily="34" charset="0"/>
              </a:rPr>
              <a:t>Prix de Thèse 2024 :</a:t>
            </a:r>
            <a:br>
              <a:rPr lang="fr-FR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2400" b="0" i="1" dirty="0">
                <a:solidFill>
                  <a:schemeClr val="bg1"/>
                </a:solidFill>
                <a:cs typeface="Arial" panose="020B0604020202020204" pitchFamily="34" charset="0"/>
              </a:rPr>
              <a:t>Candidature / Sélection / Audition</a:t>
            </a:r>
            <a:endParaRPr lang="fr-FR" sz="2400" b="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8136E5-835C-470B-B50C-C9E5430F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16632"/>
            <a:ext cx="953296" cy="635531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2483768" y="4581128"/>
            <a:ext cx="1296144" cy="529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6339" y="4653136"/>
            <a:ext cx="1656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AUDITIONS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(devant un jury indépendant)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36CEAC1-D699-431A-B0F7-9F7895792EE6}"/>
              </a:ext>
            </a:extLst>
          </p:cNvPr>
          <p:cNvGrpSpPr/>
          <p:nvPr/>
        </p:nvGrpSpPr>
        <p:grpSpPr>
          <a:xfrm>
            <a:off x="251520" y="1283351"/>
            <a:ext cx="8707606" cy="1323439"/>
            <a:chOff x="251520" y="1283351"/>
            <a:chExt cx="8707606" cy="1323439"/>
          </a:xfrm>
        </p:grpSpPr>
        <p:sp>
          <p:nvSpPr>
            <p:cNvPr id="14" name="ZoneTexte 13"/>
            <p:cNvSpPr txBox="1"/>
            <p:nvPr/>
          </p:nvSpPr>
          <p:spPr>
            <a:xfrm>
              <a:off x="251520" y="1760404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SÉLECTIONS</a:t>
              </a:r>
            </a:p>
          </p:txBody>
        </p:sp>
        <p:sp>
          <p:nvSpPr>
            <p:cNvPr id="17" name="Flèche droite 16"/>
            <p:cNvSpPr/>
            <p:nvPr/>
          </p:nvSpPr>
          <p:spPr>
            <a:xfrm>
              <a:off x="2555776" y="1680328"/>
              <a:ext cx="1296144" cy="5294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779912" y="1283351"/>
              <a:ext cx="51792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Notation et classement 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réalisés par l’équipe de direction des 4 Écoles Doctorales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Commission de pré-sélection qui procède à la sélection des </a:t>
              </a:r>
              <a:r>
                <a:rPr kumimoji="0" lang="fr-FR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10 candidats auditionnés</a:t>
              </a:r>
            </a:p>
          </p:txBody>
        </p:sp>
      </p:grpSp>
      <p:graphicFrame>
        <p:nvGraphicFramePr>
          <p:cNvPr id="19" name="Tableau 18"/>
          <p:cNvGraphicFramePr>
            <a:graphicFrameLocks noGrp="1"/>
          </p:cNvGraphicFramePr>
          <p:nvPr>
            <p:extLst/>
          </p:nvPr>
        </p:nvGraphicFramePr>
        <p:xfrm>
          <a:off x="4499992" y="3933056"/>
          <a:ext cx="3960440" cy="166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418158238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741864421"/>
                    </a:ext>
                  </a:extLst>
                </a:gridCol>
              </a:tblGrid>
              <a:tr h="33274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AUDITIONS : Répartition par École</a:t>
                      </a:r>
                      <a:r>
                        <a:rPr lang="fr-FR" sz="1400" baseline="0" dirty="0"/>
                        <a:t> Doctorale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29468"/>
                  </a:ext>
                </a:extLst>
              </a:tr>
              <a:tr h="332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04742"/>
                  </a:ext>
                </a:extLst>
              </a:tr>
              <a:tr h="332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75293"/>
                  </a:ext>
                </a:extLst>
              </a:tr>
              <a:tr h="332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LSHS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098782"/>
                  </a:ext>
                </a:extLst>
              </a:tr>
              <a:tr h="332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720766"/>
                  </a:ext>
                </a:extLst>
              </a:tr>
            </a:tbl>
          </a:graphicData>
        </a:graphic>
      </p:graphicFrame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228EDA43-3678-4981-81C7-8580BC9A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FS</a:t>
            </a:r>
          </a:p>
        </p:txBody>
      </p:sp>
    </p:spTree>
    <p:extLst>
      <p:ext uri="{BB962C8B-B14F-4D97-AF65-F5344CB8AC3E}">
        <p14:creationId xmlns:p14="http://schemas.microsoft.com/office/powerpoint/2010/main" val="26088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5">
            <a:extLst>
              <a:ext uri="{FF2B5EF4-FFF2-40B4-BE49-F238E27FC236}">
                <a16:creationId xmlns:a16="http://schemas.microsoft.com/office/drawing/2014/main" id="{43BD11A9-1D35-4312-A2D3-C4145CB4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cs typeface="Arial" panose="020B0604020202020204" pitchFamily="34" charset="0"/>
              </a:rPr>
              <a:t>Prix Académique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78136E5-835C-470B-B50C-C9E5430F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16632"/>
            <a:ext cx="953296" cy="63553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1743B37-34C5-465D-8B70-E620499D26F6}"/>
              </a:ext>
            </a:extLst>
          </p:cNvPr>
          <p:cNvGrpSpPr/>
          <p:nvPr/>
        </p:nvGrpSpPr>
        <p:grpSpPr>
          <a:xfrm>
            <a:off x="141068" y="1386668"/>
            <a:ext cx="8946184" cy="3564085"/>
            <a:chOff x="141068" y="1386668"/>
            <a:chExt cx="8946184" cy="3564085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838848AF-FE1F-47E3-97B0-603BB3849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888" y="1386668"/>
              <a:ext cx="1935324" cy="630772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07D5139-3F20-4ADB-A8DD-55CAAD3FA625}"/>
                </a:ext>
              </a:extLst>
            </p:cNvPr>
            <p:cNvSpPr txBox="1"/>
            <p:nvPr/>
          </p:nvSpPr>
          <p:spPr>
            <a:xfrm>
              <a:off x="141068" y="2780928"/>
              <a:ext cx="8946184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Lauréate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 : Léa IKHLEF </a:t>
              </a: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- ED BCS, UMR INSERM 1 308 - CHU </a:t>
              </a:r>
              <a:r>
                <a:rPr kumimoji="0" lang="fr-FR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CAPTuR</a:t>
              </a: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	 → </a:t>
              </a: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Sous la direction de Mme Marie Odile JAUBERTEAU et M. Paul 	GALLET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« Leucémie Lymphoïde Chronique : du micro-environnement au ciblage thérapeutique d’une interaction oncogénique » </a:t>
              </a:r>
              <a:endPara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687F596-7EE8-48EA-9923-33DFD281DFA6}"/>
                </a:ext>
              </a:extLst>
            </p:cNvPr>
            <p:cNvSpPr txBox="1"/>
            <p:nvPr/>
          </p:nvSpPr>
          <p:spPr>
            <a:xfrm>
              <a:off x="141068" y="1471222"/>
              <a:ext cx="352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marR="0" lvl="1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Financé par </a:t>
              </a:r>
            </a:p>
          </p:txBody>
        </p:sp>
      </p:grp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15C9CD02-5B32-4180-B01D-FB4C44D9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FS</a:t>
            </a:r>
          </a:p>
        </p:txBody>
      </p:sp>
    </p:spTree>
    <p:extLst>
      <p:ext uri="{BB962C8B-B14F-4D97-AF65-F5344CB8AC3E}">
        <p14:creationId xmlns:p14="http://schemas.microsoft.com/office/powerpoint/2010/main" val="21964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42E30179-66AA-42E4-B738-DBEB7E67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65"/>
            <a:ext cx="8964488" cy="836613"/>
          </a:xfrm>
        </p:spPr>
        <p:txBody>
          <a:bodyPr/>
          <a:lstStyle/>
          <a:p>
            <a:r>
              <a:rPr lang="fr-FR" sz="2400" dirty="0"/>
              <a:t>ORDRE DU JOUR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016" y="1052736"/>
            <a:ext cx="8677472" cy="266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C00000"/>
                </a:solidFill>
                <a:cs typeface="Arial" panose="020B0604020202020204" pitchFamily="34" charset="0"/>
              </a:rPr>
              <a:t>7)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Points divers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Contrats doctoraux handicap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Séjour de recherche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Aide à la mobilité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Calendrier d’inscription 2024/2025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Interruption d’activité estivale</a:t>
            </a:r>
            <a:r>
              <a:rPr kumimoji="0" lang="fr-FR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 du CED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baseline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Agenda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2024/2025</a:t>
            </a:r>
          </a:p>
          <a:p>
            <a:pPr marL="74295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Référent doctorant - Sénat EU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Peace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5">
            <a:extLst>
              <a:ext uri="{FF2B5EF4-FFF2-40B4-BE49-F238E27FC236}">
                <a16:creationId xmlns:a16="http://schemas.microsoft.com/office/drawing/2014/main" id="{43BD11A9-1D35-4312-A2D3-C4145CB4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cs typeface="Arial" panose="020B0604020202020204" pitchFamily="34" charset="0"/>
              </a:rPr>
              <a:t>Prix de l’Innovation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78136E5-835C-470B-B50C-C9E5430F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16632"/>
            <a:ext cx="953296" cy="63553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00F3DAE-F7D0-44E5-8055-50DB826922A7}"/>
              </a:ext>
            </a:extLst>
          </p:cNvPr>
          <p:cNvGrpSpPr/>
          <p:nvPr/>
        </p:nvGrpSpPr>
        <p:grpSpPr>
          <a:xfrm>
            <a:off x="107504" y="1473888"/>
            <a:ext cx="8620584" cy="4568018"/>
            <a:chOff x="107504" y="1473888"/>
            <a:chExt cx="8620584" cy="456801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0394DE8-E0AE-4110-B999-E7B91AF3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2636912"/>
              <a:ext cx="1229323" cy="882592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5C6782A-414B-4CB7-81DE-C28A302AF820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65" b="19220"/>
            <a:stretch/>
          </p:blipFill>
          <p:spPr bwMode="auto">
            <a:xfrm>
              <a:off x="3153348" y="1473888"/>
              <a:ext cx="1584176" cy="7987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728378-477A-49EA-A64B-11B2CA057D8C}"/>
                </a:ext>
              </a:extLst>
            </p:cNvPr>
            <p:cNvSpPr/>
            <p:nvPr/>
          </p:nvSpPr>
          <p:spPr>
            <a:xfrm>
              <a:off x="107504" y="4149080"/>
              <a:ext cx="8620584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Lauréate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 : Audrey GAUTHIER </a:t>
              </a: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– ED BCS, UMR INSERM 1 092 – CHU RESINFIT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	 → </a:t>
              </a: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Sous la direction de M. Olivier BARRAUD et Mme Gaëlle BEGAUD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« Étude de la méthode de Fractionnement par couplage Flux-Force de Sédimentation comme nouvelle technique d’antibiogramme rapide »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687F596-7EE8-48EA-9923-33DFD281DFA6}"/>
                </a:ext>
              </a:extLst>
            </p:cNvPr>
            <p:cNvSpPr txBox="1"/>
            <p:nvPr/>
          </p:nvSpPr>
          <p:spPr>
            <a:xfrm>
              <a:off x="203307" y="1613362"/>
              <a:ext cx="352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marR="0" lvl="1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Financé par 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687F596-7EE8-48EA-9923-33DFD281DFA6}"/>
                </a:ext>
              </a:extLst>
            </p:cNvPr>
            <p:cNvSpPr txBox="1"/>
            <p:nvPr/>
          </p:nvSpPr>
          <p:spPr>
            <a:xfrm>
              <a:off x="244682" y="2823319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marR="0" lvl="1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En partenariat avec </a:t>
              </a:r>
            </a:p>
          </p:txBody>
        </p:sp>
      </p:grp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0B2E3B87-2658-46A9-91B4-69F98A5E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FS</a:t>
            </a:r>
          </a:p>
        </p:txBody>
      </p:sp>
    </p:spTree>
    <p:extLst>
      <p:ext uri="{BB962C8B-B14F-4D97-AF65-F5344CB8AC3E}">
        <p14:creationId xmlns:p14="http://schemas.microsoft.com/office/powerpoint/2010/main" val="39089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5">
            <a:extLst>
              <a:ext uri="{FF2B5EF4-FFF2-40B4-BE49-F238E27FC236}">
                <a16:creationId xmlns:a16="http://schemas.microsoft.com/office/drawing/2014/main" id="{43BD11A9-1D35-4312-A2D3-C4145CB4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cs typeface="Arial" panose="020B0604020202020204" pitchFamily="34" charset="0"/>
              </a:rPr>
              <a:t>Prix de la Diffusion des Savoirs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78136E5-835C-470B-B50C-C9E5430F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16632"/>
            <a:ext cx="953296" cy="635531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617E9DFA-3BC8-4875-AFA1-0034C5F935C2}"/>
              </a:ext>
            </a:extLst>
          </p:cNvPr>
          <p:cNvGrpSpPr/>
          <p:nvPr/>
        </p:nvGrpSpPr>
        <p:grpSpPr>
          <a:xfrm>
            <a:off x="179512" y="1579864"/>
            <a:ext cx="8692592" cy="3593590"/>
            <a:chOff x="179512" y="1579864"/>
            <a:chExt cx="8692592" cy="359359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114BD26-F4F3-463B-B089-8C92D8B1845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579864"/>
              <a:ext cx="1872208" cy="936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C0624A5-05E5-45FA-81FB-75B4431AC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579864"/>
              <a:ext cx="1529157" cy="1131672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3B63982-8316-4033-AED0-F0373E2F85E4}"/>
                </a:ext>
              </a:extLst>
            </p:cNvPr>
            <p:cNvSpPr txBox="1"/>
            <p:nvPr/>
          </p:nvSpPr>
          <p:spPr>
            <a:xfrm>
              <a:off x="395536" y="3573016"/>
              <a:ext cx="847656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Lauréate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 : Lucie AMIR </a:t>
              </a: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- ED LSHS, UR 13 334 EHIC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	→ </a:t>
              </a:r>
              <a:r>
                <a:rPr kumimoji="0" lang="fr-F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Arial" charset="0"/>
                </a:rPr>
                <a:t>Sous la direction de M. Jacques MIGOZZI et Mme Natacha LEVET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« Politiques contemporaines du polar français (2004-2019) »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687F596-7EE8-48EA-9923-33DFD281DFA6}"/>
                </a:ext>
              </a:extLst>
            </p:cNvPr>
            <p:cNvSpPr txBox="1"/>
            <p:nvPr/>
          </p:nvSpPr>
          <p:spPr>
            <a:xfrm>
              <a:off x="179512" y="1772816"/>
              <a:ext cx="352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marR="0" lvl="1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Financé par </a:t>
              </a:r>
            </a:p>
          </p:txBody>
        </p:sp>
      </p:grp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CDA02819-9283-4ABC-B2D1-0EC39C81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FS</a:t>
            </a:r>
          </a:p>
        </p:txBody>
      </p:sp>
    </p:spTree>
    <p:extLst>
      <p:ext uri="{BB962C8B-B14F-4D97-AF65-F5344CB8AC3E}">
        <p14:creationId xmlns:p14="http://schemas.microsoft.com/office/powerpoint/2010/main" val="22109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FDCB1A-BD77-49F0-AB2D-B8CF3C22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</a:rPr>
              <a:t>Perspectives 2024 - 2025</a:t>
            </a:r>
            <a:endParaRPr lang="fr-FR" sz="2400" dirty="0"/>
          </a:p>
        </p:txBody>
      </p:sp>
      <p:pic>
        <p:nvPicPr>
          <p:cNvPr id="4098" name="Picture 2" descr="Calendrier prévisionnel du groupe de travail «Logement» du CNLE pour  l'année 2021 | solidarites.gouv.fr | Ministère du Travail, de la Santé et  des Solidarité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71" y="174297"/>
            <a:ext cx="1536105" cy="9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341F054-92A7-4C09-9ABC-1E0CC4E36A75}"/>
              </a:ext>
            </a:extLst>
          </p:cNvPr>
          <p:cNvGrpSpPr/>
          <p:nvPr/>
        </p:nvGrpSpPr>
        <p:grpSpPr>
          <a:xfrm>
            <a:off x="107504" y="908720"/>
            <a:ext cx="8657149" cy="5840779"/>
            <a:chOff x="107504" y="908720"/>
            <a:chExt cx="8657149" cy="58407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7E1771-6CEE-4183-9E4D-E13033B0D4AC}"/>
                </a:ext>
              </a:extLst>
            </p:cNvPr>
            <p:cNvSpPr/>
            <p:nvPr/>
          </p:nvSpPr>
          <p:spPr>
            <a:xfrm>
              <a:off x="107504" y="908720"/>
              <a:ext cx="86409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Réunion d’accueil des primo-entrants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Proposition de date =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J</a:t>
              </a:r>
              <a:r>
                <a:rPr kumimoji="0" 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eudi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7 novembre 2024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Le format = à définir conjointement CED / 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7E1771-6CEE-4183-9E4D-E13033B0D4AC}"/>
                </a:ext>
              </a:extLst>
            </p:cNvPr>
            <p:cNvSpPr/>
            <p:nvPr/>
          </p:nvSpPr>
          <p:spPr>
            <a:xfrm>
              <a:off x="109668" y="3032953"/>
              <a:ext cx="864096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Concours « Ma Thèse en 180 secondes » édition 2025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Une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Finale L</a:t>
              </a:r>
              <a:r>
                <a:rPr kumimoji="0" 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ocale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Limoges 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= pré-sélection en amont de la finale régionale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Une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Finale Régionale 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= le périmètre reste à définir :</a:t>
              </a:r>
            </a:p>
            <a:p>
              <a:pPr marL="1200150" marR="0" lvl="2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Dans le cadre du regroupement Nord Aquitain existant ?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1200150" marR="0" lvl="2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Dans le cadre de la Convention de Coordination Territoriale en Nouvelle Aquitaine ? (potentielle fusion de 2 regroupements existants)</a:t>
              </a:r>
            </a:p>
            <a:p>
              <a:pPr marL="1200150" marR="0" lvl="2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Dates définies ultérieurement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7E1771-6CEE-4183-9E4D-E13033B0D4AC}"/>
                </a:ext>
              </a:extLst>
            </p:cNvPr>
            <p:cNvSpPr/>
            <p:nvPr/>
          </p:nvSpPr>
          <p:spPr>
            <a:xfrm>
              <a:off x="123693" y="5949280"/>
              <a:ext cx="864096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Prix de thèse de l’Université de Limoges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Date définie ultérieurement (en parallèle de la Cérémonie)</a:t>
              </a:r>
              <a:endPara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7E1771-6CEE-4183-9E4D-E13033B0D4AC}"/>
                </a:ext>
              </a:extLst>
            </p:cNvPr>
            <p:cNvSpPr/>
            <p:nvPr/>
          </p:nvSpPr>
          <p:spPr>
            <a:xfrm>
              <a:off x="107504" y="1988840"/>
              <a:ext cx="86409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I-PHD - sensibilisation à la création d’entreprise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Définir conjointement avec l’AVRUL et </a:t>
              </a:r>
              <a:r>
                <a:rPr kumimoji="0" 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BPIfrance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les modalités d’un potentiel renouvèlement de cet évènement en 2025 (entre janvier / février)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7E1771-6CEE-4183-9E4D-E13033B0D4AC}"/>
                </a:ext>
              </a:extLst>
            </p:cNvPr>
            <p:cNvSpPr/>
            <p:nvPr/>
          </p:nvSpPr>
          <p:spPr>
            <a:xfrm>
              <a:off x="123693" y="5077053"/>
              <a:ext cx="864096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fr-F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Cérémonie de remise des diplômes de Doctorat 2025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Date et choix du parrain = à définir </a:t>
              </a:r>
              <a:r>
                <a:rPr lang="fr-FR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ultérieurement</a:t>
              </a:r>
              <a:endPara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FB49CBED-17A4-4D54-A24C-EDE74105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FS</a:t>
            </a:r>
          </a:p>
        </p:txBody>
      </p:sp>
    </p:spTree>
    <p:extLst>
      <p:ext uri="{BB962C8B-B14F-4D97-AF65-F5344CB8AC3E}">
        <p14:creationId xmlns:p14="http://schemas.microsoft.com/office/powerpoint/2010/main" val="12198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864096"/>
          </a:xfrm>
        </p:spPr>
        <p:txBody>
          <a:bodyPr/>
          <a:lstStyle/>
          <a:p>
            <a:pPr algn="ctr"/>
            <a:r>
              <a:rPr lang="fr-FR" sz="4000" dirty="0"/>
              <a:t>POINTS DIVERS</a:t>
            </a:r>
          </a:p>
        </p:txBody>
      </p:sp>
    </p:spTree>
    <p:extLst>
      <p:ext uri="{BB962C8B-B14F-4D97-AF65-F5344CB8AC3E}">
        <p14:creationId xmlns:p14="http://schemas.microsoft.com/office/powerpoint/2010/main" val="42734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44D3A07-4E1E-445A-9EF1-3965A1BE7D00}"/>
              </a:ext>
            </a:extLst>
          </p:cNvPr>
          <p:cNvGrpSpPr/>
          <p:nvPr/>
        </p:nvGrpSpPr>
        <p:grpSpPr>
          <a:xfrm>
            <a:off x="273290" y="1272873"/>
            <a:ext cx="8692347" cy="2453553"/>
            <a:chOff x="273290" y="1272873"/>
            <a:chExt cx="8692347" cy="24535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45BB8D-CCF3-4258-B7EC-E27FC6E0D041}"/>
                </a:ext>
              </a:extLst>
            </p:cNvPr>
            <p:cNvSpPr/>
            <p:nvPr/>
          </p:nvSpPr>
          <p:spPr>
            <a:xfrm>
              <a:off x="273290" y="1272873"/>
              <a:ext cx="8677472" cy="480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fr-FR" sz="2400" b="1" dirty="0">
                  <a:solidFill>
                    <a:srgbClr val="C00000"/>
                  </a:solidFill>
                </a:rPr>
                <a:t>Contrats doctoraux handicap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BA468D-02C8-4231-B3CB-FDCF67487B68}"/>
                </a:ext>
              </a:extLst>
            </p:cNvPr>
            <p:cNvSpPr/>
            <p:nvPr/>
          </p:nvSpPr>
          <p:spPr>
            <a:xfrm>
              <a:off x="274506" y="1656937"/>
              <a:ext cx="8677472" cy="480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fr-FR" sz="2400" b="1" dirty="0">
                  <a:solidFill>
                    <a:srgbClr val="C00000"/>
                  </a:solidFill>
                </a:rPr>
                <a:t>Séjour de recherche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247647-A588-4F8D-BDE2-9D7447C7BE16}"/>
                </a:ext>
              </a:extLst>
            </p:cNvPr>
            <p:cNvSpPr/>
            <p:nvPr/>
          </p:nvSpPr>
          <p:spPr>
            <a:xfrm>
              <a:off x="283634" y="2451366"/>
              <a:ext cx="8677472" cy="480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fr-FR" sz="2400" b="1" dirty="0">
                  <a:solidFill>
                    <a:srgbClr val="C00000"/>
                  </a:solidFill>
                </a:rPr>
                <a:t>Calendrier d’inscription 2024/2025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AD7E45-3365-4916-A431-A4DDFFFC8501}"/>
                </a:ext>
              </a:extLst>
            </p:cNvPr>
            <p:cNvSpPr/>
            <p:nvPr/>
          </p:nvSpPr>
          <p:spPr>
            <a:xfrm>
              <a:off x="288165" y="3245525"/>
              <a:ext cx="8677472" cy="480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fr-FR" sz="2400" b="1" baseline="0" dirty="0">
                  <a:solidFill>
                    <a:srgbClr val="C00000"/>
                  </a:solidFill>
                  <a:cs typeface="Arial" panose="020B0604020202020204" pitchFamily="34" charset="0"/>
                </a:rPr>
                <a:t>Agenda</a:t>
              </a:r>
              <a:r>
                <a:rPr lang="fr-FR" sz="24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 2024/2025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4D363E-3586-45C9-B034-04CD596F6590}"/>
                </a:ext>
              </a:extLst>
            </p:cNvPr>
            <p:cNvSpPr/>
            <p:nvPr/>
          </p:nvSpPr>
          <p:spPr>
            <a:xfrm>
              <a:off x="283634" y="2861528"/>
              <a:ext cx="8677472" cy="480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Interruption d’activité estivale</a:t>
              </a:r>
              <a:r>
                <a:rPr kumimoji="0" lang="fr-FR" sz="2400" b="1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du CED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F2DCC4-17B6-4E06-807B-93EA1BDCAB42}"/>
                </a:ext>
              </a:extLst>
            </p:cNvPr>
            <p:cNvSpPr/>
            <p:nvPr/>
          </p:nvSpPr>
          <p:spPr>
            <a:xfrm>
              <a:off x="273290" y="2083689"/>
              <a:ext cx="8677472" cy="480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fr-FR" sz="2400" b="1" baseline="0" dirty="0">
                  <a:solidFill>
                    <a:srgbClr val="C00000"/>
                  </a:solidFill>
                  <a:cs typeface="Arial" panose="020B0604020202020204" pitchFamily="34" charset="0"/>
                </a:rPr>
                <a:t>Aide</a:t>
              </a:r>
              <a:r>
                <a:rPr lang="fr-FR" sz="24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 à la mobilité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7EE9D5A0-E6B2-4355-9C33-6F49DD46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25526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2C0C25-91ED-4CA9-BF6C-A4DCD94689FF}"/>
              </a:ext>
            </a:extLst>
          </p:cNvPr>
          <p:cNvSpPr/>
          <p:nvPr/>
        </p:nvSpPr>
        <p:spPr>
          <a:xfrm>
            <a:off x="-252536" y="1149402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Contrats doctoraux handicap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71CC461-381E-4E74-9D02-11B0D053FBBC}"/>
              </a:ext>
            </a:extLst>
          </p:cNvPr>
          <p:cNvGrpSpPr/>
          <p:nvPr/>
        </p:nvGrpSpPr>
        <p:grpSpPr>
          <a:xfrm>
            <a:off x="467544" y="1700808"/>
            <a:ext cx="8203740" cy="3990863"/>
            <a:chOff x="467544" y="1700808"/>
            <a:chExt cx="8203740" cy="399086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247C370-393E-42FF-9AB7-186B7DC08F50}"/>
                </a:ext>
              </a:extLst>
            </p:cNvPr>
            <p:cNvSpPr txBox="1"/>
            <p:nvPr/>
          </p:nvSpPr>
          <p:spPr>
            <a:xfrm>
              <a:off x="472716" y="2213796"/>
              <a:ext cx="8198568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30 contrats doctoraux handicap financés annuellement par le MESRI dans le cadre d’un appel à candidature dédié,</a:t>
              </a: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Chaque établissement qui souhaite proposer un/des dossier(s) dans le cadre de la campagne « contrats doctoraux handicap » doit s’engager à financer, en contrepartie, 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autant de contrats que ceux alloués </a:t>
              </a:r>
              <a:r>
                <a:rPr kumimoji="0" lang="fr-FR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via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cet appel à candidature, au bénéfice de doctorants BOE  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(Bénéficiaire de l’Obligation d’Emploi),</a:t>
              </a: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Dispositif en vigueur selon ce modèle depuis 2016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3AEE3C55-27A7-48AA-827A-999060DC44A6}"/>
                </a:ext>
              </a:extLst>
            </p:cNvPr>
            <p:cNvSpPr txBox="1"/>
            <p:nvPr/>
          </p:nvSpPr>
          <p:spPr>
            <a:xfrm>
              <a:off x="467544" y="1700808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404040"/>
                  </a:solidFill>
                </a:rPr>
                <a:t>- Cadre  du dispositif</a:t>
              </a:r>
            </a:p>
          </p:txBody>
        </p:sp>
      </p:grp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B24A4F79-852C-4312-B520-84DA51DA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D960CB3-79D8-4442-B508-1493882D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Campagne de recrutement contrats doctoraux handicap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ECB8808-B85B-4EC6-A579-78D47F10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Campagne de recrutement contrats doctoraux handicap</a:t>
            </a:r>
            <a:endParaRPr lang="fr-FR" sz="2400" dirty="0">
              <a:solidFill>
                <a:schemeClr val="bg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6962AE0-3DCA-4957-9D9E-4927F7212195}"/>
              </a:ext>
            </a:extLst>
          </p:cNvPr>
          <p:cNvGrpSpPr/>
          <p:nvPr/>
        </p:nvGrpSpPr>
        <p:grpSpPr>
          <a:xfrm>
            <a:off x="-412609" y="2914230"/>
            <a:ext cx="9541568" cy="2967974"/>
            <a:chOff x="-412609" y="2914230"/>
            <a:chExt cx="9541568" cy="2967974"/>
          </a:xfrm>
        </p:grpSpPr>
        <p:graphicFrame>
          <p:nvGraphicFramePr>
            <p:cNvPr id="2" name="Diagramme 1">
              <a:extLst>
                <a:ext uri="{FF2B5EF4-FFF2-40B4-BE49-F238E27FC236}">
                  <a16:creationId xmlns:a16="http://schemas.microsoft.com/office/drawing/2014/main" id="{892B633E-F919-49FD-9E8B-511EF99AAAC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18563416"/>
                </p:ext>
              </p:extLst>
            </p:nvPr>
          </p:nvGraphicFramePr>
          <p:xfrm>
            <a:off x="-412609" y="2914230"/>
            <a:ext cx="9541568" cy="27785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Explosion : 14 points 2">
              <a:extLst>
                <a:ext uri="{FF2B5EF4-FFF2-40B4-BE49-F238E27FC236}">
                  <a16:creationId xmlns:a16="http://schemas.microsoft.com/office/drawing/2014/main" id="{180966F7-8988-4EB9-A5AD-0CC7BA1F9D6E}"/>
                </a:ext>
              </a:extLst>
            </p:cNvPr>
            <p:cNvSpPr/>
            <p:nvPr/>
          </p:nvSpPr>
          <p:spPr>
            <a:xfrm>
              <a:off x="6516216" y="5017802"/>
              <a:ext cx="1643830" cy="864402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VOTE </a:t>
              </a:r>
            </a:p>
          </p:txBody>
        </p:sp>
        <p:sp>
          <p:nvSpPr>
            <p:cNvPr id="9" name="Explosion : 14 points 8">
              <a:extLst>
                <a:ext uri="{FF2B5EF4-FFF2-40B4-BE49-F238E27FC236}">
                  <a16:creationId xmlns:a16="http://schemas.microsoft.com/office/drawing/2014/main" id="{7ECDD7BD-B1FE-441D-86F3-0F09751504F0}"/>
                </a:ext>
              </a:extLst>
            </p:cNvPr>
            <p:cNvSpPr/>
            <p:nvPr/>
          </p:nvSpPr>
          <p:spPr>
            <a:xfrm>
              <a:off x="323528" y="4923090"/>
              <a:ext cx="1643830" cy="864402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VOTE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E87441D-40C5-4765-9634-99A89FB39852}"/>
              </a:ext>
            </a:extLst>
          </p:cNvPr>
          <p:cNvGrpSpPr/>
          <p:nvPr/>
        </p:nvGrpSpPr>
        <p:grpSpPr>
          <a:xfrm>
            <a:off x="376264" y="978949"/>
            <a:ext cx="8310536" cy="1575547"/>
            <a:chOff x="376264" y="978949"/>
            <a:chExt cx="8310536" cy="1575547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247C370-393E-42FF-9AB7-186B7DC08F50}"/>
                </a:ext>
              </a:extLst>
            </p:cNvPr>
            <p:cNvSpPr txBox="1"/>
            <p:nvPr/>
          </p:nvSpPr>
          <p:spPr>
            <a:xfrm>
              <a:off x="405880" y="1323390"/>
              <a:ext cx="828092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Þ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Discussions engagées au sein de l’établissement à partir de 2023, afin de permettre à l’Université de Limoges de s’inscrire de façon durable dans ce dispositif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59123BB-4611-43AC-BC6C-E9A05C9A6AB7}"/>
                </a:ext>
              </a:extLst>
            </p:cNvPr>
            <p:cNvSpPr txBox="1"/>
            <p:nvPr/>
          </p:nvSpPr>
          <p:spPr>
            <a:xfrm>
              <a:off x="376264" y="978949"/>
              <a:ext cx="8280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fr-FR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- Modalité du déploiement à l’UL 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:  </a:t>
              </a:r>
            </a:p>
          </p:txBody>
        </p:sp>
      </p:grp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38F355BE-BBC6-4F06-AB8D-891DDFAC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28853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4E0935CB-7505-4045-8CBF-4A32941F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Campagne de recrutement contrats doctoraux handicap</a:t>
            </a:r>
            <a:endParaRPr lang="fr-FR" sz="2400" dirty="0">
              <a:solidFill>
                <a:schemeClr val="bg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F41F396-6B30-4389-82D4-27F186071CCD}"/>
              </a:ext>
            </a:extLst>
          </p:cNvPr>
          <p:cNvGrpSpPr/>
          <p:nvPr/>
        </p:nvGrpSpPr>
        <p:grpSpPr>
          <a:xfrm>
            <a:off x="522111" y="1330008"/>
            <a:ext cx="8170302" cy="3673395"/>
            <a:chOff x="522111" y="1330008"/>
            <a:chExt cx="8170302" cy="3673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EE88BD3-D6BB-4748-B4BD-5DB47648A611}"/>
                </a:ext>
              </a:extLst>
            </p:cNvPr>
            <p:cNvSpPr txBox="1"/>
            <p:nvPr/>
          </p:nvSpPr>
          <p:spPr>
            <a:xfrm>
              <a:off x="522111" y="1330008"/>
              <a:ext cx="7979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A compter de 2025, une thèse Etat « réservée » pour assurer cette contrepartie selon : 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AD818D9-6653-4471-A446-FE85057F446A}"/>
                </a:ext>
              </a:extLst>
            </p:cNvPr>
            <p:cNvSpPr txBox="1"/>
            <p:nvPr/>
          </p:nvSpPr>
          <p:spPr>
            <a:xfrm>
              <a:off x="547496" y="2428719"/>
              <a:ext cx="81449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1) A partir de 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2025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, une phase d’amorçage, avec la création d’une allocation doctorale complémentaire sur la masse salariale UL, destinée à assurer la contrepartie de l’établissement ;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97A732D-B70D-45D5-A936-9245F74C201A}"/>
                </a:ext>
              </a:extLst>
            </p:cNvPr>
            <p:cNvSpPr txBox="1"/>
            <p:nvPr/>
          </p:nvSpPr>
          <p:spPr>
            <a:xfrm>
              <a:off x="541883" y="3710741"/>
              <a:ext cx="814491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2) 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partir de 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2026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, l'objectif est de pérenniser le principe avec soit une allocation complémentaire ou, par défaut, une allocation prélevée sur le contingent annuel (décision à prendre en 2025).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07DDBF4-4651-420D-83F8-335F94FB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10096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C5C3339-FEDB-4AE6-81E1-5E6FF58BA014}"/>
              </a:ext>
            </a:extLst>
          </p:cNvPr>
          <p:cNvGrpSpPr/>
          <p:nvPr/>
        </p:nvGrpSpPr>
        <p:grpSpPr>
          <a:xfrm>
            <a:off x="330250" y="988042"/>
            <a:ext cx="8483500" cy="5733433"/>
            <a:chOff x="330250" y="988042"/>
            <a:chExt cx="8483500" cy="5733433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761FE4B-A522-4BBB-888B-AFD99B7B6E36}"/>
                </a:ext>
              </a:extLst>
            </p:cNvPr>
            <p:cNvGrpSpPr/>
            <p:nvPr/>
          </p:nvGrpSpPr>
          <p:grpSpPr>
            <a:xfrm>
              <a:off x="330250" y="988042"/>
              <a:ext cx="8483500" cy="5204924"/>
              <a:chOff x="573499" y="1436241"/>
              <a:chExt cx="8146865" cy="5060914"/>
            </a:xfrm>
          </p:grpSpPr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8ACFE496-0B8D-40DA-9351-6953F8B5F755}"/>
                  </a:ext>
                </a:extLst>
              </p:cNvPr>
              <p:cNvCxnSpPr/>
              <p:nvPr/>
            </p:nvCxnSpPr>
            <p:spPr>
              <a:xfrm>
                <a:off x="6732240" y="5517232"/>
                <a:ext cx="0" cy="3164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" name="Diagramme 9">
                <a:extLst>
                  <a:ext uri="{FF2B5EF4-FFF2-40B4-BE49-F238E27FC236}">
                    <a16:creationId xmlns:a16="http://schemas.microsoft.com/office/drawing/2014/main" id="{4494AF9E-3473-46A1-8DCF-B4D283F58B84}"/>
                  </a:ext>
                </a:extLst>
              </p:cNvPr>
              <p:cNvGraphicFramePr/>
              <p:nvPr>
                <p:extLst/>
              </p:nvPr>
            </p:nvGraphicFramePr>
            <p:xfrm>
              <a:off x="573499" y="1436241"/>
              <a:ext cx="8146865" cy="432048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46D0F0-DA62-4C9C-B555-8B7416560F38}"/>
                  </a:ext>
                </a:extLst>
              </p:cNvPr>
              <p:cNvSpPr/>
              <p:nvPr/>
            </p:nvSpPr>
            <p:spPr>
              <a:xfrm>
                <a:off x="5698857" y="5812251"/>
                <a:ext cx="2147759" cy="47112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Annonce des résultats 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B98D356-690F-481D-BD7C-6D846B35120B}"/>
                  </a:ext>
                </a:extLst>
              </p:cNvPr>
              <p:cNvSpPr/>
              <p:nvPr/>
            </p:nvSpPr>
            <p:spPr>
              <a:xfrm>
                <a:off x="6346397" y="6180660"/>
                <a:ext cx="1478958" cy="3164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JUIN / JUILLET 2025 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09DF98-2689-43F7-ACDA-3AAE99D00DA0}"/>
                </a:ext>
              </a:extLst>
            </p:cNvPr>
            <p:cNvSpPr/>
            <p:nvPr/>
          </p:nvSpPr>
          <p:spPr>
            <a:xfrm>
              <a:off x="480988" y="6356350"/>
              <a:ext cx="3289599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* Début de contrat au 1</a:t>
              </a:r>
              <a:r>
                <a:rPr kumimoji="0" lang="fr-FR" sz="1400" b="0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octobre 2025</a:t>
              </a:r>
            </a:p>
          </p:txBody>
        </p:sp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CB97E1D2-7407-4DCA-A259-3DAD5A74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Campagne de recrutement contrats doctoraux handicap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B7F6B4D4-3F47-4B30-8ED8-5E09F2A0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18792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45BB8D-CCF3-4258-B7EC-E27FC6E0D041}"/>
              </a:ext>
            </a:extLst>
          </p:cNvPr>
          <p:cNvSpPr/>
          <p:nvPr/>
        </p:nvSpPr>
        <p:spPr>
          <a:xfrm>
            <a:off x="233264" y="1002663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Contrats doctoraux handicap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A468D-02C8-4231-B3CB-FDCF67487B68}"/>
              </a:ext>
            </a:extLst>
          </p:cNvPr>
          <p:cNvSpPr/>
          <p:nvPr/>
        </p:nvSpPr>
        <p:spPr>
          <a:xfrm>
            <a:off x="233264" y="1409163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Séjour de recherche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A68223-78F3-465B-93B5-93C4C861B304}"/>
              </a:ext>
            </a:extLst>
          </p:cNvPr>
          <p:cNvSpPr txBox="1"/>
          <p:nvPr/>
        </p:nvSpPr>
        <p:spPr>
          <a:xfrm>
            <a:off x="249829" y="1965888"/>
            <a:ext cx="81871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Les doctorants inscrits à UNILIM peuvent bénéficier du dispositif « séjour de recherche » lorsqu’ils remplissent les conditions cumulatives suivantes : </a:t>
            </a:r>
          </a:p>
          <a:p>
            <a:pPr marL="900113" lvl="2" indent="-214313" algn="just">
              <a:buFont typeface="Wingdings" panose="05000000000000000000" pitchFamily="2" charset="2"/>
              <a:buChar char="Ø"/>
            </a:pPr>
            <a:r>
              <a:rPr lang="fr-FR" b="1" dirty="0"/>
              <a:t>nationalité étrangère,</a:t>
            </a:r>
          </a:p>
          <a:p>
            <a:pPr marL="900113" lvl="2" indent="-214313" algn="just">
              <a:buFont typeface="Wingdings" panose="05000000000000000000" pitchFamily="2" charset="2"/>
              <a:buChar char="Ø"/>
            </a:pPr>
            <a:r>
              <a:rPr lang="fr-FR" b="1" dirty="0"/>
              <a:t>non salarié,</a:t>
            </a:r>
            <a:endParaRPr lang="fr-FR" dirty="0"/>
          </a:p>
          <a:p>
            <a:pPr marL="900113" lvl="2" indent="-214313" algn="just">
              <a:buFont typeface="Wingdings" panose="05000000000000000000" pitchFamily="2" charset="2"/>
              <a:buChar char="Ø"/>
            </a:pPr>
            <a:r>
              <a:rPr lang="fr-FR" dirty="0"/>
              <a:t>bénéficiaire </a:t>
            </a:r>
            <a:r>
              <a:rPr lang="fr-FR" b="1" dirty="0"/>
              <a:t>d’une bourse ou d’un financement</a:t>
            </a:r>
          </a:p>
          <a:p>
            <a:pPr lvl="1" algn="just"/>
            <a:r>
              <a:rPr lang="fr-FR" b="1" dirty="0"/>
              <a:t>	- </a:t>
            </a:r>
            <a:r>
              <a:rPr lang="fr-FR" dirty="0"/>
              <a:t> </a:t>
            </a:r>
            <a:r>
              <a:rPr lang="fr-FR" b="1" dirty="0"/>
              <a:t>dédié(e) à l’activité du séjour</a:t>
            </a:r>
            <a:r>
              <a:rPr lang="fr-FR" dirty="0"/>
              <a:t>,</a:t>
            </a:r>
          </a:p>
          <a:p>
            <a:pPr lvl="1" algn="just"/>
            <a:r>
              <a:rPr lang="fr-FR" dirty="0"/>
              <a:t>	- attribué(e) sur </a:t>
            </a:r>
            <a:r>
              <a:rPr lang="fr-FR" b="1" dirty="0"/>
              <a:t>critères scientifiques</a:t>
            </a:r>
            <a:r>
              <a:rPr lang="fr-FR" dirty="0"/>
              <a:t>, par un gouvernement étranger, une institution étrangère (Universités, Agences de financement, Fondations de Recherche) ou par le ministère de l’Europe et des affaires étrangères (MEAE)</a:t>
            </a:r>
          </a:p>
          <a:p>
            <a:pPr lvl="1" algn="just"/>
            <a:r>
              <a:rPr lang="fr-FR" b="1" dirty="0"/>
              <a:t>	- couvrant la durée du séjour en France</a:t>
            </a:r>
            <a:r>
              <a:rPr lang="fr-FR" dirty="0"/>
              <a:t>. </a:t>
            </a:r>
          </a:p>
          <a:p>
            <a:pPr algn="just"/>
            <a:endParaRPr lang="fr-FR" sz="12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6617C30-8BD2-4E0E-86A9-0C9B81E8D970}"/>
              </a:ext>
            </a:extLst>
          </p:cNvPr>
          <p:cNvGrpSpPr/>
          <p:nvPr/>
        </p:nvGrpSpPr>
        <p:grpSpPr>
          <a:xfrm>
            <a:off x="1763688" y="5532171"/>
            <a:ext cx="6923112" cy="646331"/>
            <a:chOff x="1763688" y="5532171"/>
            <a:chExt cx="6923112" cy="646331"/>
          </a:xfrm>
        </p:grpSpPr>
        <p:sp>
          <p:nvSpPr>
            <p:cNvPr id="2" name="Flèche : angle droit 1">
              <a:extLst>
                <a:ext uri="{FF2B5EF4-FFF2-40B4-BE49-F238E27FC236}">
                  <a16:creationId xmlns:a16="http://schemas.microsoft.com/office/drawing/2014/main" id="{852E072F-FE29-4CCE-A5AF-937E15303D05}"/>
                </a:ext>
              </a:extLst>
            </p:cNvPr>
            <p:cNvSpPr/>
            <p:nvPr/>
          </p:nvSpPr>
          <p:spPr>
            <a:xfrm rot="5400000">
              <a:off x="1815728" y="5522368"/>
              <a:ext cx="395579" cy="49966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F807D5D-5AD0-4752-8C75-F25B722C6A82}"/>
                </a:ext>
              </a:extLst>
            </p:cNvPr>
            <p:cNvSpPr txBox="1"/>
            <p:nvPr/>
          </p:nvSpPr>
          <p:spPr>
            <a:xfrm>
              <a:off x="2483768" y="5532171"/>
              <a:ext cx="6203032" cy="64633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/>
                <a:t>Si montant du financement total </a:t>
              </a:r>
              <a:r>
                <a:rPr lang="fr-FR" b="1" dirty="0"/>
                <a:t>≥ </a:t>
              </a:r>
              <a:r>
                <a:rPr lang="fr-FR" dirty="0"/>
                <a:t>salaire minimum net * d’un doctorat de droit public =&gt;  </a:t>
              </a:r>
              <a:r>
                <a:rPr lang="fr-FR" b="1" dirty="0"/>
                <a:t>Visa Passeport talent </a:t>
              </a:r>
            </a:p>
          </p:txBody>
        </p:sp>
      </p:grp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93BAA444-8D0D-4030-B5F8-15CE122A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3ECA11D-CE49-4FB0-B559-DB9CACBC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Séjour de recherche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189C31-A2FE-4A05-A82F-87E6F4C08F7D}"/>
              </a:ext>
            </a:extLst>
          </p:cNvPr>
          <p:cNvSpPr/>
          <p:nvPr/>
        </p:nvSpPr>
        <p:spPr>
          <a:xfrm>
            <a:off x="467544" y="2394365"/>
            <a:ext cx="845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INSTITUTIONNEL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5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89571B4-0906-42B4-85AA-FFE22A5D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80728"/>
            <a:ext cx="9102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4429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prstClr val="white"/>
                </a:solidFill>
              </a:rPr>
              <a:t>CONVENTION DE SÉJOUR DE RECHERCHE « Doctorant inscrit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1" dirty="0">
                <a:solidFill>
                  <a:srgbClr val="404040"/>
                </a:solidFill>
              </a:rPr>
              <a:t>Mise en œuvre d’un dispositif incitatif pour les doctorants inscrits à l’UL :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9311" y="2060848"/>
            <a:ext cx="852935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Limité aux cotutelles de thèse (Vote en CA),</a:t>
            </a:r>
          </a:p>
          <a:p>
            <a:endParaRPr lang="fr-FR" sz="10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Durée ≥ 1 mois (Vote en CA)</a:t>
            </a:r>
          </a:p>
          <a:p>
            <a:endParaRPr lang="fr-FR" sz="10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Possibilité de compléter le financement par l’Unité de Recherche sur validation de la direction de l’Unité</a:t>
            </a:r>
          </a:p>
          <a:p>
            <a:pPr algn="just"/>
            <a:endParaRPr lang="fr-FR" sz="900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/>
              <a:t>A partir de 1200 € (financement plus complément éventuel du laboratoire), l’Unité de Recherche a la possibilité de demander un complément à l’Université dans les limites d’une enveloppe annuelle sur le budget de l’Université. Complément de financement limité à 18 mois.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/>
              <a:t>Enveloppe annuelle allouée par l’UL pour ce dispositif : 60k€, dont </a:t>
            </a:r>
            <a:r>
              <a:rPr lang="fr-FR" b="1" dirty="0"/>
              <a:t>17 k€ </a:t>
            </a:r>
            <a:r>
              <a:rPr lang="fr-FR" dirty="0"/>
              <a:t>dédiés au public de doctorants et 8 k€ aux cotisations ATMP. Cette enveloppe reste toutefois fongible.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8749DCB1-5F63-401B-B5E8-ECFB31CF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C742ADC-6CE7-4B40-A751-EB047845D318}"/>
              </a:ext>
            </a:extLst>
          </p:cNvPr>
          <p:cNvSpPr txBox="1">
            <a:spLocks/>
          </p:cNvSpPr>
          <p:nvPr/>
        </p:nvSpPr>
        <p:spPr>
          <a:xfrm>
            <a:off x="0" y="216123"/>
            <a:ext cx="8686800" cy="8366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Séjour de recherche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6CFDE7-9B87-44CE-BB4A-1098DF89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7" y="1019250"/>
            <a:ext cx="7232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4429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>
                <a:solidFill>
                  <a:prstClr val="white"/>
                </a:solidFill>
              </a:rPr>
              <a:t>B</a:t>
            </a:r>
            <a:r>
              <a:rPr lang="fr-FR" altLang="fr-FR" sz="1800" b="1" dirty="0">
                <a:solidFill>
                  <a:srgbClr val="FFFFFF"/>
                </a:solidFill>
              </a:rPr>
              <a:t>É</a:t>
            </a:r>
            <a:r>
              <a:rPr lang="fr-FR" altLang="fr-FR" sz="1800" b="1" dirty="0">
                <a:solidFill>
                  <a:prstClr val="white"/>
                </a:solidFill>
              </a:rPr>
              <a:t>N</a:t>
            </a:r>
            <a:r>
              <a:rPr lang="fr-FR" altLang="fr-FR" sz="1800" b="1" dirty="0">
                <a:solidFill>
                  <a:srgbClr val="FFFFFF"/>
                </a:solidFill>
              </a:rPr>
              <a:t>É</a:t>
            </a:r>
            <a:r>
              <a:rPr lang="fr-FR" altLang="fr-FR" sz="1800" b="1" dirty="0">
                <a:solidFill>
                  <a:prstClr val="white"/>
                </a:solidFill>
              </a:rPr>
              <a:t>FICIAIRES DU S</a:t>
            </a:r>
            <a:r>
              <a:rPr lang="fr-FR" altLang="fr-FR" sz="1800" b="1" dirty="0">
                <a:solidFill>
                  <a:srgbClr val="FFFFFF"/>
                </a:solidFill>
              </a:rPr>
              <a:t>É</a:t>
            </a:r>
            <a:r>
              <a:rPr lang="fr-FR" altLang="fr-FR" sz="1800" b="1" dirty="0">
                <a:solidFill>
                  <a:prstClr val="white"/>
                </a:solidFill>
              </a:rPr>
              <a:t>JOUR DE RECHERCHE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48A9DE-0D2B-4E29-80FF-591085525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58" t="26239" r="2750" b="8451"/>
          <a:stretch/>
        </p:blipFill>
        <p:spPr>
          <a:xfrm>
            <a:off x="136208" y="987892"/>
            <a:ext cx="9007792" cy="488221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ADB41D4-67FE-40DB-A3E6-234ED2FCCF2F}"/>
              </a:ext>
            </a:extLst>
          </p:cNvPr>
          <p:cNvSpPr txBox="1">
            <a:spLocks/>
          </p:cNvSpPr>
          <p:nvPr/>
        </p:nvSpPr>
        <p:spPr>
          <a:xfrm>
            <a:off x="5114" y="182637"/>
            <a:ext cx="8686800" cy="8366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Séjour de recherche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42BCF5-5692-40F5-B8F5-B1EFFA8B22CF}"/>
              </a:ext>
            </a:extLst>
          </p:cNvPr>
          <p:cNvSpPr txBox="1"/>
          <p:nvPr/>
        </p:nvSpPr>
        <p:spPr>
          <a:xfrm>
            <a:off x="349972" y="6051829"/>
            <a:ext cx="85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Expérimentation sur 1 année (</a:t>
            </a:r>
            <a:r>
              <a:rPr lang="fr-FR" dirty="0" err="1"/>
              <a:t>délib</a:t>
            </a:r>
            <a:r>
              <a:rPr lang="fr-FR" dirty="0"/>
              <a:t> CA) et révision éventuelle du dispositif au bout d’un an</a:t>
            </a: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7C44D184-66D9-4E27-AE58-16B6D267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30410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ECB8808-B85B-4EC6-A579-78D47F10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Aide à la mobilité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5BB8D-CCF3-4258-B7EC-E27FC6E0D041}"/>
              </a:ext>
            </a:extLst>
          </p:cNvPr>
          <p:cNvSpPr/>
          <p:nvPr/>
        </p:nvSpPr>
        <p:spPr>
          <a:xfrm>
            <a:off x="273290" y="1272873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Contrats doctoraux handicap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A468D-02C8-4231-B3CB-FDCF67487B68}"/>
              </a:ext>
            </a:extLst>
          </p:cNvPr>
          <p:cNvSpPr/>
          <p:nvPr/>
        </p:nvSpPr>
        <p:spPr>
          <a:xfrm>
            <a:off x="274506" y="1656937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Séjour de recherche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2DCC4-17B6-4E06-807B-93EA1BDCAB42}"/>
              </a:ext>
            </a:extLst>
          </p:cNvPr>
          <p:cNvSpPr/>
          <p:nvPr/>
        </p:nvSpPr>
        <p:spPr>
          <a:xfrm>
            <a:off x="273290" y="2083689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baseline="0" dirty="0">
                <a:solidFill>
                  <a:srgbClr val="C00000"/>
                </a:solidFill>
                <a:cs typeface="Arial" panose="020B0604020202020204" pitchFamily="34" charset="0"/>
              </a:rPr>
              <a:t>Aide</a:t>
            </a:r>
            <a:r>
              <a:rPr lang="fr-FR" sz="2400" b="1" dirty="0">
                <a:solidFill>
                  <a:srgbClr val="C00000"/>
                </a:solidFill>
                <a:cs typeface="Arial" panose="020B0604020202020204" pitchFamily="34" charset="0"/>
              </a:rPr>
              <a:t> à la mobilité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7A20B29-9415-436C-A61D-9F78A06CA525}"/>
              </a:ext>
            </a:extLst>
          </p:cNvPr>
          <p:cNvGrpSpPr/>
          <p:nvPr/>
        </p:nvGrpSpPr>
        <p:grpSpPr>
          <a:xfrm>
            <a:off x="224386" y="2750681"/>
            <a:ext cx="8462414" cy="3380488"/>
            <a:chOff x="224386" y="2750681"/>
            <a:chExt cx="8462414" cy="33804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AD7E45-3365-4916-A431-A4DDFFFC8501}"/>
                </a:ext>
              </a:extLst>
            </p:cNvPr>
            <p:cNvSpPr/>
            <p:nvPr/>
          </p:nvSpPr>
          <p:spPr>
            <a:xfrm>
              <a:off x="233264" y="2750681"/>
              <a:ext cx="8453536" cy="1690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fr-FR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cs typeface="Arial" panose="020B0604020202020204" pitchFamily="34" charset="0"/>
                </a:rPr>
                <a:t>Période</a:t>
              </a:r>
              <a:r>
                <a:rPr kumimoji="0" lang="fr-FR" sz="2000" b="1" i="0" u="sng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d’éligibilité : </a:t>
              </a:r>
            </a:p>
            <a:p>
              <a:pPr lvl="1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fr-FR" sz="1200" b="1" noProof="0" dirty="0">
                <a:cs typeface="Arial" panose="020B0604020202020204" pitchFamily="34" charset="0"/>
              </a:endParaRPr>
            </a:p>
            <a:p>
              <a:pPr marL="800100" lvl="1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Þ"/>
              </a:pPr>
              <a:r>
                <a:rPr kumimoji="0" lang="fr-FR" sz="200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Dispositif</a:t>
              </a:r>
              <a:r>
                <a:rPr kumimoji="0" lang="fr-FR" sz="20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 ouvert aux doctorants inscrits à UNILIM, jusqu’à leur date de soutenance ?</a:t>
              </a:r>
            </a:p>
            <a:p>
              <a:pPr lvl="1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0" lang="fr-FR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9564DFF-2328-4578-B0DE-E23D9B5B0A94}"/>
                </a:ext>
              </a:extLst>
            </p:cNvPr>
            <p:cNvSpPr/>
            <p:nvPr/>
          </p:nvSpPr>
          <p:spPr>
            <a:xfrm>
              <a:off x="224386" y="4653136"/>
              <a:ext cx="8453536" cy="1478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Þ"/>
              </a:pPr>
              <a:r>
                <a:rPr lang="fr-FR" sz="2000" dirty="0">
                  <a:cs typeface="Arial" panose="020B0604020202020204" pitchFamily="34" charset="0"/>
                </a:rPr>
                <a:t>Dispositif ouvert aux doctorants inscrits à UNILIM, jusqu’à la clôture de l’année universitaire (31/08), y compris si la soutenance intervient avant cette date ?</a:t>
              </a:r>
            </a:p>
            <a:p>
              <a:pPr marL="800100" lvl="1" indent="-3429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Þ"/>
              </a:pPr>
              <a:endParaRPr lang="fr-FR" sz="2000" dirty="0">
                <a:cs typeface="Arial" panose="020B0604020202020204" pitchFamily="34" charset="0"/>
              </a:endParaRP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5D32712-C513-4A25-A355-760A7BB22850}"/>
                </a:ext>
              </a:extLst>
            </p:cNvPr>
            <p:cNvSpPr txBox="1"/>
            <p:nvPr/>
          </p:nvSpPr>
          <p:spPr>
            <a:xfrm>
              <a:off x="4343400" y="414908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OU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9C3AD369-78BA-45F3-8B02-B172793B2830}"/>
              </a:ext>
            </a:extLst>
          </p:cNvPr>
          <p:cNvGrpSpPr/>
          <p:nvPr/>
        </p:nvGrpSpPr>
        <p:grpSpPr>
          <a:xfrm>
            <a:off x="4729395" y="5805264"/>
            <a:ext cx="2450684" cy="544365"/>
            <a:chOff x="4729395" y="6129703"/>
            <a:chExt cx="2450684" cy="5443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44F1D8-66D0-4998-937E-1B8115754C39}"/>
                </a:ext>
              </a:extLst>
            </p:cNvPr>
            <p:cNvSpPr/>
            <p:nvPr/>
          </p:nvSpPr>
          <p:spPr>
            <a:xfrm>
              <a:off x="5292081" y="6149856"/>
              <a:ext cx="1887998" cy="5040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VOTE </a:t>
              </a:r>
            </a:p>
          </p:txBody>
        </p:sp>
        <p:sp>
          <p:nvSpPr>
            <p:cNvPr id="10" name="Flèche : courbe vers la droite 9">
              <a:extLst>
                <a:ext uri="{FF2B5EF4-FFF2-40B4-BE49-F238E27FC236}">
                  <a16:creationId xmlns:a16="http://schemas.microsoft.com/office/drawing/2014/main" id="{A4C39E79-7817-49D0-8EA6-2B6605205842}"/>
                </a:ext>
              </a:extLst>
            </p:cNvPr>
            <p:cNvSpPr/>
            <p:nvPr/>
          </p:nvSpPr>
          <p:spPr>
            <a:xfrm rot="19661982">
              <a:off x="4729395" y="6129703"/>
              <a:ext cx="362869" cy="544365"/>
            </a:xfrm>
            <a:prstGeom prst="curved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174EC5BD-CF37-4548-8C59-814CD693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19561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ECB8808-B85B-4EC6-A579-78D47F10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Calendrier d’inscription 2024/2025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5BB8D-CCF3-4258-B7EC-E27FC6E0D041}"/>
              </a:ext>
            </a:extLst>
          </p:cNvPr>
          <p:cNvSpPr/>
          <p:nvPr/>
        </p:nvSpPr>
        <p:spPr>
          <a:xfrm>
            <a:off x="273290" y="1272873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Contrats doctoraux handicap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A468D-02C8-4231-B3CB-FDCF67487B68}"/>
              </a:ext>
            </a:extLst>
          </p:cNvPr>
          <p:cNvSpPr/>
          <p:nvPr/>
        </p:nvSpPr>
        <p:spPr>
          <a:xfrm>
            <a:off x="274506" y="1656937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Séjour de recherche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247647-A588-4F8D-BDE2-9D7447C7BE16}"/>
              </a:ext>
            </a:extLst>
          </p:cNvPr>
          <p:cNvSpPr/>
          <p:nvPr/>
        </p:nvSpPr>
        <p:spPr>
          <a:xfrm>
            <a:off x="283634" y="2451366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Calendrier d’inscription 2024/2025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2DCC4-17B6-4E06-807B-93EA1BDCAB42}"/>
              </a:ext>
            </a:extLst>
          </p:cNvPr>
          <p:cNvSpPr/>
          <p:nvPr/>
        </p:nvSpPr>
        <p:spPr>
          <a:xfrm>
            <a:off x="273290" y="2083689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baseline="0" dirty="0">
                <a:solidFill>
                  <a:srgbClr val="C00000"/>
                </a:solidFill>
                <a:cs typeface="Arial" panose="020B0604020202020204" pitchFamily="34" charset="0"/>
              </a:rPr>
              <a:t>Aide</a:t>
            </a:r>
            <a:r>
              <a:rPr lang="fr-FR" sz="2400" b="1" dirty="0">
                <a:solidFill>
                  <a:srgbClr val="C00000"/>
                </a:solidFill>
                <a:cs typeface="Arial" panose="020B0604020202020204" pitchFamily="34" charset="0"/>
              </a:rPr>
              <a:t> à la mobilité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1024838F-E4D2-42BF-87F3-7FBBBC53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2058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AD04A-02EF-4549-9903-80C3F4BBF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Calendrier d’inscription 2024/2025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C6FB05-0CEC-4AF2-B536-61EACC270761}"/>
              </a:ext>
            </a:extLst>
          </p:cNvPr>
          <p:cNvSpPr txBox="1"/>
          <p:nvPr/>
        </p:nvSpPr>
        <p:spPr>
          <a:xfrm>
            <a:off x="320562" y="6237312"/>
            <a:ext cx="850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 Paiement en 3 fois possible uniquement en ligne par carte bancaire, ouvert uniquement pour les doctorants en formation initiale (la formation continue ou la césure sont exclus)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83581CE-24F1-4176-981B-91A7001A856D}"/>
              </a:ext>
            </a:extLst>
          </p:cNvPr>
          <p:cNvGrpSpPr/>
          <p:nvPr/>
        </p:nvGrpSpPr>
        <p:grpSpPr>
          <a:xfrm>
            <a:off x="-252536" y="955788"/>
            <a:ext cx="9500644" cy="3776180"/>
            <a:chOff x="-252536" y="955788"/>
            <a:chExt cx="9500644" cy="3776180"/>
          </a:xfrm>
        </p:grpSpPr>
        <p:graphicFrame>
          <p:nvGraphicFramePr>
            <p:cNvPr id="6" name="Diagramme 5">
              <a:extLst>
                <a:ext uri="{FF2B5EF4-FFF2-40B4-BE49-F238E27FC236}">
                  <a16:creationId xmlns:a16="http://schemas.microsoft.com/office/drawing/2014/main" id="{D857F36C-584C-4656-8A28-ACD57ED01F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00817560"/>
                </p:ext>
              </p:extLst>
            </p:nvPr>
          </p:nvGraphicFramePr>
          <p:xfrm>
            <a:off x="-252536" y="1419600"/>
            <a:ext cx="9500644" cy="33123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525E1B6-5085-4204-9C25-BBE90A7A7D7F}"/>
                </a:ext>
              </a:extLst>
            </p:cNvPr>
            <p:cNvSpPr txBox="1"/>
            <p:nvPr/>
          </p:nvSpPr>
          <p:spPr>
            <a:xfrm>
              <a:off x="320562" y="955788"/>
              <a:ext cx="4323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C00000"/>
                  </a:solidFill>
                </a:rPr>
                <a:t>- Calendrier d’inscription 2024/2025 :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B8EB5FA-F3A9-46CF-95D9-2598A4F258D9}"/>
              </a:ext>
            </a:extLst>
          </p:cNvPr>
          <p:cNvGrpSpPr/>
          <p:nvPr/>
        </p:nvGrpSpPr>
        <p:grpSpPr>
          <a:xfrm>
            <a:off x="582671" y="4597728"/>
            <a:ext cx="3629289" cy="1266086"/>
            <a:chOff x="582671" y="4597728"/>
            <a:chExt cx="3629289" cy="1266086"/>
          </a:xfrm>
        </p:grpSpPr>
        <p:pic>
          <p:nvPicPr>
            <p:cNvPr id="1026" name="Picture 2" descr="Comment demander une promotion ou une augmentation | Popwork">
              <a:extLst>
                <a:ext uri="{FF2B5EF4-FFF2-40B4-BE49-F238E27FC236}">
                  <a16:creationId xmlns:a16="http://schemas.microsoft.com/office/drawing/2014/main" id="{0E2EA76C-A203-471E-BC37-6C845B71EF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3" t="14298" r="29525" b="26220"/>
            <a:stretch/>
          </p:blipFill>
          <p:spPr bwMode="auto">
            <a:xfrm>
              <a:off x="611560" y="5013176"/>
              <a:ext cx="1019500" cy="850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FBDE7E70-40BE-4671-B212-0E524C7DA60D}"/>
                </a:ext>
              </a:extLst>
            </p:cNvPr>
            <p:cNvGrpSpPr/>
            <p:nvPr/>
          </p:nvGrpSpPr>
          <p:grpSpPr>
            <a:xfrm>
              <a:off x="582671" y="4597728"/>
              <a:ext cx="3629289" cy="1121975"/>
              <a:chOff x="582671" y="4597728"/>
              <a:chExt cx="3629289" cy="1121975"/>
            </a:xfrm>
          </p:grpSpPr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059A110-0860-4297-80A3-249B50410D6F}"/>
                  </a:ext>
                </a:extLst>
              </p:cNvPr>
              <p:cNvSpPr txBox="1"/>
              <p:nvPr/>
            </p:nvSpPr>
            <p:spPr>
              <a:xfrm>
                <a:off x="1631060" y="5057983"/>
                <a:ext cx="2580900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1600" dirty="0"/>
                  <a:t>Droits d’inscription 391 €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1600" dirty="0"/>
                  <a:t>CVEC 103 €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1B3A796-2EC5-41AB-A4CA-9F505569F60C}"/>
                  </a:ext>
                </a:extLst>
              </p:cNvPr>
              <p:cNvSpPr txBox="1"/>
              <p:nvPr/>
            </p:nvSpPr>
            <p:spPr>
              <a:xfrm>
                <a:off x="582671" y="4597728"/>
                <a:ext cx="24586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rgbClr val="C00000"/>
                    </a:solidFill>
                  </a:rPr>
                  <a:t>- Tarifs 2024/ 2025</a:t>
                </a:r>
                <a:r>
                  <a:rPr lang="fr-FR" sz="1600" dirty="0">
                    <a:solidFill>
                      <a:srgbClr val="C00000"/>
                    </a:solidFill>
                  </a:rPr>
                  <a:t> :</a:t>
                </a:r>
              </a:p>
            </p:txBody>
          </p:sp>
        </p:grpSp>
      </p:grp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CD9F4E01-ADFC-4D1E-B94C-BFA9D86A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CB</a:t>
            </a:r>
          </a:p>
        </p:txBody>
      </p:sp>
    </p:spTree>
    <p:extLst>
      <p:ext uri="{BB962C8B-B14F-4D97-AF65-F5344CB8AC3E}">
        <p14:creationId xmlns:p14="http://schemas.microsoft.com/office/powerpoint/2010/main" val="14841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ECB8808-B85B-4EC6-A579-78D47F10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Interruption d’activité estivale du CED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5BB8D-CCF3-4258-B7EC-E27FC6E0D041}"/>
              </a:ext>
            </a:extLst>
          </p:cNvPr>
          <p:cNvSpPr/>
          <p:nvPr/>
        </p:nvSpPr>
        <p:spPr>
          <a:xfrm>
            <a:off x="273290" y="1272873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Contrats doctoraux handicap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A468D-02C8-4231-B3CB-FDCF67487B68}"/>
              </a:ext>
            </a:extLst>
          </p:cNvPr>
          <p:cNvSpPr/>
          <p:nvPr/>
        </p:nvSpPr>
        <p:spPr>
          <a:xfrm>
            <a:off x="274506" y="1656937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Séjour de recherche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247647-A588-4F8D-BDE2-9D7447C7BE16}"/>
              </a:ext>
            </a:extLst>
          </p:cNvPr>
          <p:cNvSpPr/>
          <p:nvPr/>
        </p:nvSpPr>
        <p:spPr>
          <a:xfrm>
            <a:off x="283634" y="2451366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Calendrier d’inscription 2024/2025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4D363E-3586-45C9-B034-04CD596F6590}"/>
              </a:ext>
            </a:extLst>
          </p:cNvPr>
          <p:cNvSpPr/>
          <p:nvPr/>
        </p:nvSpPr>
        <p:spPr>
          <a:xfrm>
            <a:off x="283634" y="2861528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Interruption d’activité estivale</a:t>
            </a:r>
            <a:r>
              <a:rPr kumimoji="0" lang="fr-FR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 du 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2DCC4-17B6-4E06-807B-93EA1BDCAB42}"/>
              </a:ext>
            </a:extLst>
          </p:cNvPr>
          <p:cNvSpPr/>
          <p:nvPr/>
        </p:nvSpPr>
        <p:spPr>
          <a:xfrm>
            <a:off x="273290" y="2083689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baseline="0" dirty="0">
                <a:solidFill>
                  <a:srgbClr val="C00000"/>
                </a:solidFill>
                <a:cs typeface="Arial" panose="020B0604020202020204" pitchFamily="34" charset="0"/>
              </a:rPr>
              <a:t>Aide</a:t>
            </a:r>
            <a:r>
              <a:rPr lang="fr-FR" sz="2400" b="1" dirty="0">
                <a:solidFill>
                  <a:srgbClr val="C00000"/>
                </a:solidFill>
                <a:cs typeface="Arial" panose="020B0604020202020204" pitchFamily="34" charset="0"/>
              </a:rPr>
              <a:t> à la mobilité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75BF42A-2976-4357-9AAA-82C85691D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3562760"/>
            <a:ext cx="7056784" cy="1296145"/>
          </a:xfrm>
        </p:spPr>
        <p:txBody>
          <a:bodyPr/>
          <a:lstStyle/>
          <a:p>
            <a:pPr lvl="1">
              <a:buFont typeface="Symbol" panose="05050102010706020507" pitchFamily="18" charset="2"/>
              <a:buChar char="Þ"/>
            </a:pPr>
            <a:r>
              <a:rPr lang="fr-FR" sz="2400" dirty="0"/>
              <a:t> Fermeture le 26 juillet au soir,</a:t>
            </a:r>
          </a:p>
          <a:p>
            <a:pPr marL="457200" lvl="1" indent="0">
              <a:buNone/>
            </a:pPr>
            <a:endParaRPr lang="fr-FR" sz="1200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fr-FR" sz="2400" dirty="0"/>
              <a:t> Reprise d’activité le 20 aout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8439F60D-CA50-4697-8C7F-5364E1AD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AA</a:t>
            </a:r>
          </a:p>
        </p:txBody>
      </p:sp>
    </p:spTree>
    <p:extLst>
      <p:ext uri="{BB962C8B-B14F-4D97-AF65-F5344CB8AC3E}">
        <p14:creationId xmlns:p14="http://schemas.microsoft.com/office/powerpoint/2010/main" val="24428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ECB8808-B85B-4EC6-A579-78D47F10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Agenda 2024/2025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5BB8D-CCF3-4258-B7EC-E27FC6E0D041}"/>
              </a:ext>
            </a:extLst>
          </p:cNvPr>
          <p:cNvSpPr/>
          <p:nvPr/>
        </p:nvSpPr>
        <p:spPr>
          <a:xfrm>
            <a:off x="273290" y="1272873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Contrats doctoraux handicap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A468D-02C8-4231-B3CB-FDCF67487B68}"/>
              </a:ext>
            </a:extLst>
          </p:cNvPr>
          <p:cNvSpPr/>
          <p:nvPr/>
        </p:nvSpPr>
        <p:spPr>
          <a:xfrm>
            <a:off x="274506" y="1656937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Séjour de recherche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247647-A588-4F8D-BDE2-9D7447C7BE16}"/>
              </a:ext>
            </a:extLst>
          </p:cNvPr>
          <p:cNvSpPr/>
          <p:nvPr/>
        </p:nvSpPr>
        <p:spPr>
          <a:xfrm>
            <a:off x="283634" y="2451366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Calendrier d’inscription 2024/2025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4D363E-3586-45C9-B034-04CD596F6590}"/>
              </a:ext>
            </a:extLst>
          </p:cNvPr>
          <p:cNvSpPr/>
          <p:nvPr/>
        </p:nvSpPr>
        <p:spPr>
          <a:xfrm>
            <a:off x="283634" y="2861528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Interruption d’activité estivale</a:t>
            </a:r>
            <a:r>
              <a:rPr kumimoji="0" lang="fr-FR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 du 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2DCC4-17B6-4E06-807B-93EA1BDCAB42}"/>
              </a:ext>
            </a:extLst>
          </p:cNvPr>
          <p:cNvSpPr/>
          <p:nvPr/>
        </p:nvSpPr>
        <p:spPr>
          <a:xfrm>
            <a:off x="273290" y="2083689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baseline="0" dirty="0">
                <a:solidFill>
                  <a:srgbClr val="C00000"/>
                </a:solidFill>
                <a:cs typeface="Arial" panose="020B0604020202020204" pitchFamily="34" charset="0"/>
              </a:rPr>
              <a:t>Aide</a:t>
            </a:r>
            <a:r>
              <a:rPr lang="fr-FR" sz="2400" b="1" dirty="0">
                <a:solidFill>
                  <a:srgbClr val="C00000"/>
                </a:solidFill>
                <a:cs typeface="Arial" panose="020B0604020202020204" pitchFamily="34" charset="0"/>
              </a:rPr>
              <a:t> à la mobilité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FE4298-2AA5-4AD9-ABD0-07F5FC056468}"/>
              </a:ext>
            </a:extLst>
          </p:cNvPr>
          <p:cNvSpPr/>
          <p:nvPr/>
        </p:nvSpPr>
        <p:spPr>
          <a:xfrm>
            <a:off x="283634" y="3360902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Agenda 2024/2025</a:t>
            </a:r>
            <a:endParaRPr kumimoji="0" lang="fr-FR" sz="24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885B7225-A37C-45BD-B8F4-A77E8035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AA</a:t>
            </a:r>
          </a:p>
        </p:txBody>
      </p:sp>
    </p:spTree>
    <p:extLst>
      <p:ext uri="{BB962C8B-B14F-4D97-AF65-F5344CB8AC3E}">
        <p14:creationId xmlns:p14="http://schemas.microsoft.com/office/powerpoint/2010/main" val="37543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55FD6F9-5587-4066-B69E-D21EFAD7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Agenda 2024/2025</a:t>
            </a:r>
            <a:endParaRPr lang="fr-FR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EB200FC-AB7B-424C-A8DD-F7BA69BE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07" y="1207329"/>
            <a:ext cx="8462274" cy="570732"/>
          </a:xfrm>
        </p:spPr>
        <p:txBody>
          <a:bodyPr/>
          <a:lstStyle/>
          <a:p>
            <a:pPr marL="0" indent="0">
              <a:buNone/>
            </a:pPr>
            <a:r>
              <a:rPr lang="fr-FR" sz="2400" b="1" u="sng" dirty="0">
                <a:solidFill>
                  <a:srgbClr val="404040"/>
                </a:solidFill>
              </a:rPr>
              <a:t>- Conseils du CED 2024/2025 : </a:t>
            </a:r>
            <a:endParaRPr lang="fr-FR" sz="2400" u="sng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404040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4FCC89D-C59A-48C6-868C-7E1D42A6C2EC}"/>
              </a:ext>
            </a:extLst>
          </p:cNvPr>
          <p:cNvGrpSpPr/>
          <p:nvPr/>
        </p:nvGrpSpPr>
        <p:grpSpPr>
          <a:xfrm>
            <a:off x="50252" y="1901333"/>
            <a:ext cx="8636548" cy="4529607"/>
            <a:chOff x="50252" y="1901333"/>
            <a:chExt cx="8636548" cy="4529607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FC7D7E4-86D2-4874-8D8D-91232DDDF81A}"/>
                </a:ext>
              </a:extLst>
            </p:cNvPr>
            <p:cNvGrpSpPr/>
            <p:nvPr/>
          </p:nvGrpSpPr>
          <p:grpSpPr>
            <a:xfrm>
              <a:off x="50252" y="2428816"/>
              <a:ext cx="8636548" cy="3631133"/>
              <a:chOff x="50252" y="2428816"/>
              <a:chExt cx="8636548" cy="3631133"/>
            </a:xfrm>
          </p:grpSpPr>
          <p:graphicFrame>
            <p:nvGraphicFramePr>
              <p:cNvPr id="9" name="Diagramme 8">
                <a:extLst>
                  <a:ext uri="{FF2B5EF4-FFF2-40B4-BE49-F238E27FC236}">
                    <a16:creationId xmlns:a16="http://schemas.microsoft.com/office/drawing/2014/main" id="{0A053BEE-F3DF-475F-9281-E1A4A96D0F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67182835"/>
                  </p:ext>
                </p:extLst>
              </p:nvPr>
            </p:nvGraphicFramePr>
            <p:xfrm>
              <a:off x="537417" y="5456050"/>
              <a:ext cx="8089684" cy="6038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FEB200FC-AB7B-424C-A8DD-F7BA69BE00D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252" y="2428816"/>
                <a:ext cx="8636548" cy="1882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42913" indent="-442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q"/>
                  <a:tabLst>
                    <a:tab pos="442913" algn="l"/>
                  </a:tabLst>
                  <a:defRPr sz="3200" kern="1200">
                    <a:solidFill>
                      <a:schemeClr val="tx1"/>
                    </a:solidFill>
                    <a:latin typeface="Arial"/>
                    <a:ea typeface="MS PGothic" panose="020B0600070205080204" pitchFamily="34" charset="-128"/>
                    <a:cs typeface="Arial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Arial"/>
                    <a:ea typeface="MS PGothic" panose="020B0600070205080204" pitchFamily="34" charset="-128"/>
                    <a:cs typeface="Arial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MS PGothic" panose="020B0600070205080204" pitchFamily="34" charset="-128"/>
                    <a:cs typeface="Arial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MS PGothic" panose="020B0600070205080204" pitchFamily="34" charset="-128"/>
                    <a:cs typeface="Arial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MS PGothic" panose="020B0600070205080204" pitchFamily="34" charset="-128"/>
                    <a:cs typeface="Arial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400" i="1" dirty="0"/>
              </a:p>
              <a:p>
                <a:pPr>
                  <a:buFont typeface="Symbol" panose="05050102010706020507" pitchFamily="18" charset="2"/>
                  <a:buChar char="Þ"/>
                </a:pPr>
                <a:endParaRPr lang="fr-FR" sz="1000" i="1" dirty="0"/>
              </a:p>
              <a:p>
                <a:pPr marL="0" indent="0">
                  <a:buNone/>
                </a:pPr>
                <a:r>
                  <a:rPr lang="fr-FR" sz="2400" b="1" i="1" dirty="0"/>
                  <a:t>	</a:t>
                </a:r>
                <a:endParaRPr lang="fr-FR" sz="2400" dirty="0"/>
              </a:p>
            </p:txBody>
          </p:sp>
        </p:grp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332A9B7-1AAB-44F6-8E6D-F669AD6F6EA9}"/>
                </a:ext>
              </a:extLst>
            </p:cNvPr>
            <p:cNvGrpSpPr/>
            <p:nvPr/>
          </p:nvGrpSpPr>
          <p:grpSpPr>
            <a:xfrm>
              <a:off x="400682" y="1901333"/>
              <a:ext cx="8266077" cy="1508105"/>
              <a:chOff x="400682" y="1901333"/>
              <a:chExt cx="8266077" cy="1508105"/>
            </a:xfrm>
          </p:grpSpPr>
          <p:graphicFrame>
            <p:nvGraphicFramePr>
              <p:cNvPr id="6" name="Diagramme 5">
                <a:extLst>
                  <a:ext uri="{FF2B5EF4-FFF2-40B4-BE49-F238E27FC236}">
                    <a16:creationId xmlns:a16="http://schemas.microsoft.com/office/drawing/2014/main" id="{7F733E16-41A9-43A2-8C66-9A677ADFC2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83631614"/>
                  </p:ext>
                </p:extLst>
              </p:nvPr>
            </p:nvGraphicFramePr>
            <p:xfrm>
              <a:off x="450107" y="2444214"/>
              <a:ext cx="8216652" cy="59188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13" name="Rectangle 12"/>
              <p:cNvSpPr/>
              <p:nvPr/>
            </p:nvSpPr>
            <p:spPr>
              <a:xfrm>
                <a:off x="400682" y="1901333"/>
                <a:ext cx="7398568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Symbol" panose="05050102010706020507" pitchFamily="18" charset="2"/>
                  <a:buChar char="Þ"/>
                </a:pPr>
                <a:r>
                  <a:rPr lang="fr-FR" sz="2000" dirty="0"/>
                  <a:t>Proposition : mercredi 9 octobre 2024 </a:t>
                </a:r>
              </a:p>
              <a:p>
                <a:endParaRPr lang="fr-FR" sz="2400" i="1" dirty="0"/>
              </a:p>
              <a:p>
                <a:endParaRPr lang="fr-FR" sz="2400" i="1" dirty="0"/>
              </a:p>
              <a:p>
                <a:r>
                  <a:rPr lang="fr-FR" sz="2400" i="1" dirty="0"/>
                  <a:t>	</a:t>
                </a:r>
                <a:endParaRPr lang="fr-FR" sz="2000" b="1" i="1" dirty="0"/>
              </a:p>
            </p:txBody>
          </p:sp>
        </p:grpSp>
        <p:graphicFrame>
          <p:nvGraphicFramePr>
            <p:cNvPr id="8" name="Diagramme 7">
              <a:extLst>
                <a:ext uri="{FF2B5EF4-FFF2-40B4-BE49-F238E27FC236}">
                  <a16:creationId xmlns:a16="http://schemas.microsoft.com/office/drawing/2014/main" id="{6C31E967-5E63-4FA2-B2A8-5B71302A950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22651621"/>
                </p:ext>
              </p:extLst>
            </p:nvPr>
          </p:nvGraphicFramePr>
          <p:xfrm>
            <a:off x="480251" y="3857668"/>
            <a:ext cx="8077047" cy="6124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B7D64A-F76A-41FA-A589-C555327A7F3D}"/>
                </a:ext>
              </a:extLst>
            </p:cNvPr>
            <p:cNvSpPr/>
            <p:nvPr/>
          </p:nvSpPr>
          <p:spPr>
            <a:xfrm>
              <a:off x="400682" y="3370264"/>
              <a:ext cx="73985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Symbol" panose="05050102010706020507" pitchFamily="18" charset="2"/>
                <a:buChar char="Þ"/>
              </a:pPr>
              <a:r>
                <a:rPr lang="fr-FR" sz="2000" dirty="0"/>
                <a:t>Proposition : mercredi 5 mars 2025</a:t>
              </a:r>
            </a:p>
            <a:p>
              <a:endParaRPr lang="fr-FR" sz="2000" i="1" dirty="0"/>
            </a:p>
            <a:p>
              <a:endParaRPr lang="fr-FR" sz="2400" i="1" dirty="0"/>
            </a:p>
            <a:p>
              <a:r>
                <a:rPr lang="fr-FR" sz="2400" i="1" dirty="0"/>
                <a:t>	</a:t>
              </a:r>
              <a:endParaRPr lang="fr-FR" sz="2000" b="1" i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48AD74-98F8-4280-A1CA-A0F297EA09F8}"/>
                </a:ext>
              </a:extLst>
            </p:cNvPr>
            <p:cNvSpPr/>
            <p:nvPr/>
          </p:nvSpPr>
          <p:spPr>
            <a:xfrm>
              <a:off x="413044" y="4922835"/>
              <a:ext cx="7398568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Symbol" panose="05050102010706020507" pitchFamily="18" charset="2"/>
                <a:buChar char="Þ"/>
              </a:pPr>
              <a:r>
                <a:rPr lang="fr-FR" sz="2000" dirty="0"/>
                <a:t>Proposition : mercredi 4 juin 2025</a:t>
              </a:r>
            </a:p>
            <a:p>
              <a:endParaRPr lang="fr-FR" sz="2400" i="1" dirty="0"/>
            </a:p>
            <a:p>
              <a:endParaRPr lang="fr-FR" sz="2400" i="1" dirty="0"/>
            </a:p>
            <a:p>
              <a:r>
                <a:rPr lang="fr-FR" sz="2400" i="1" dirty="0"/>
                <a:t>	</a:t>
              </a:r>
              <a:endParaRPr lang="fr-FR" sz="2000" b="1" i="1" dirty="0"/>
            </a:p>
          </p:txBody>
        </p:sp>
      </p:grpSp>
      <p:sp>
        <p:nvSpPr>
          <p:cNvPr id="17" name="Espace réservé du numéro de diapositive 3">
            <a:extLst>
              <a:ext uri="{FF2B5EF4-FFF2-40B4-BE49-F238E27FC236}">
                <a16:creationId xmlns:a16="http://schemas.microsoft.com/office/drawing/2014/main" id="{F58270F5-ECBC-4117-9751-64C3CF30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AA</a:t>
            </a:r>
          </a:p>
        </p:txBody>
      </p:sp>
    </p:spTree>
    <p:extLst>
      <p:ext uri="{BB962C8B-B14F-4D97-AF65-F5344CB8AC3E}">
        <p14:creationId xmlns:p14="http://schemas.microsoft.com/office/powerpoint/2010/main" val="26344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17CB12-7C7A-44C3-AC9D-0D09DEEDC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6018"/>
            <a:ext cx="8591872" cy="1182861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rgbClr val="404040"/>
                </a:solidFill>
              </a:rPr>
              <a:t>- Commission pédagogie et formation :</a:t>
            </a:r>
            <a:endParaRPr lang="fr-FR" sz="20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fr-FR" sz="8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fr-FR" sz="8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fr-FR" sz="1200" b="1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fr-FR" sz="2400" b="1" dirty="0"/>
              <a:t>				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ECD6B0-E4A1-4472-AF49-B9A6F88C20D1}"/>
              </a:ext>
            </a:extLst>
          </p:cNvPr>
          <p:cNvSpPr txBox="1">
            <a:spLocks/>
          </p:cNvSpPr>
          <p:nvPr/>
        </p:nvSpPr>
        <p:spPr bwMode="auto">
          <a:xfrm>
            <a:off x="827584" y="1763979"/>
            <a:ext cx="7272808" cy="44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42913" algn="l"/>
              </a:tabLst>
              <a:defRPr sz="3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Þ"/>
            </a:pPr>
            <a:r>
              <a:rPr lang="fr-FR" sz="2400" dirty="0">
                <a:solidFill>
                  <a:srgbClr val="404040"/>
                </a:solidFill>
              </a:rPr>
              <a:t>Proposition : mercredi 18 juin 2025</a:t>
            </a:r>
          </a:p>
          <a:p>
            <a:pPr marL="0" indent="0">
              <a:buNone/>
            </a:pPr>
            <a:endParaRPr lang="fr-FR" sz="24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20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20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8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8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200" b="1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2400" b="1" dirty="0"/>
              <a:t>		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C7DC048-4330-4E5B-AF99-9F687DDC2C8D}"/>
              </a:ext>
            </a:extLst>
          </p:cNvPr>
          <p:cNvSpPr txBox="1">
            <a:spLocks/>
          </p:cNvSpPr>
          <p:nvPr/>
        </p:nvSpPr>
        <p:spPr bwMode="auto">
          <a:xfrm>
            <a:off x="276064" y="2712651"/>
            <a:ext cx="8591872" cy="5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42913" algn="l"/>
              </a:tabLst>
              <a:defRPr sz="3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rgbClr val="404040"/>
                </a:solidFill>
              </a:rPr>
              <a:t>- Comités de liaison SI et BCS : </a:t>
            </a:r>
          </a:p>
          <a:p>
            <a:pPr marL="0" indent="0">
              <a:buNone/>
            </a:pPr>
            <a:endParaRPr lang="fr-FR" sz="20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8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8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200" b="1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2400" b="1" dirty="0"/>
              <a:t>		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6235A25-A3CB-4687-B363-D0585569CF74}"/>
              </a:ext>
            </a:extLst>
          </p:cNvPr>
          <p:cNvSpPr txBox="1">
            <a:spLocks/>
          </p:cNvSpPr>
          <p:nvPr/>
        </p:nvSpPr>
        <p:spPr bwMode="auto">
          <a:xfrm>
            <a:off x="801382" y="3222734"/>
            <a:ext cx="8019090" cy="150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42913" algn="l"/>
              </a:tabLst>
              <a:defRPr sz="3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Þ"/>
            </a:pPr>
            <a:r>
              <a:rPr lang="fr-FR" sz="2400" dirty="0">
                <a:solidFill>
                  <a:srgbClr val="404040"/>
                </a:solidFill>
              </a:rPr>
              <a:t>Propositions :  - BCS = Mardi 10 juin 2025, après midi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404040"/>
                </a:solidFill>
              </a:rPr>
              <a:t>			       - SI = Jeudi 12 juin 2025 journée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404040"/>
                </a:solidFill>
              </a:rPr>
              <a:t> </a:t>
            </a:r>
          </a:p>
          <a:p>
            <a:pPr marL="0" indent="0">
              <a:buNone/>
            </a:pPr>
            <a:endParaRPr lang="fr-FR" sz="24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20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20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8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800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200" b="1" dirty="0">
              <a:solidFill>
                <a:srgbClr val="40404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2400" b="1" dirty="0"/>
              <a:t>		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F36B201A-C849-4D31-9169-629AA2CD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AA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F9E20B3-850C-4A2B-B347-8E9CAEB6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Agenda 2024/2025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5639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ECB8808-B85B-4EC6-A579-78D47F10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Référent doctorant – Sénat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EUpeace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5BB8D-CCF3-4258-B7EC-E27FC6E0D041}"/>
              </a:ext>
            </a:extLst>
          </p:cNvPr>
          <p:cNvSpPr/>
          <p:nvPr/>
        </p:nvSpPr>
        <p:spPr>
          <a:xfrm>
            <a:off x="273290" y="1272873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Contrats doctoraux handicap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A468D-02C8-4231-B3CB-FDCF67487B68}"/>
              </a:ext>
            </a:extLst>
          </p:cNvPr>
          <p:cNvSpPr/>
          <p:nvPr/>
        </p:nvSpPr>
        <p:spPr>
          <a:xfrm>
            <a:off x="274506" y="1656937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Séjour de recherche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247647-A588-4F8D-BDE2-9D7447C7BE16}"/>
              </a:ext>
            </a:extLst>
          </p:cNvPr>
          <p:cNvSpPr/>
          <p:nvPr/>
        </p:nvSpPr>
        <p:spPr>
          <a:xfrm>
            <a:off x="283634" y="2451366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C00000"/>
                </a:solidFill>
              </a:rPr>
              <a:t>Calendrier d’inscription 2024/2025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4D363E-3586-45C9-B034-04CD596F6590}"/>
              </a:ext>
            </a:extLst>
          </p:cNvPr>
          <p:cNvSpPr/>
          <p:nvPr/>
        </p:nvSpPr>
        <p:spPr>
          <a:xfrm>
            <a:off x="283634" y="2861528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Interruption d’activité estivale</a:t>
            </a:r>
            <a:r>
              <a:rPr kumimoji="0" lang="fr-FR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 du 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2DCC4-17B6-4E06-807B-93EA1BDCAB42}"/>
              </a:ext>
            </a:extLst>
          </p:cNvPr>
          <p:cNvSpPr/>
          <p:nvPr/>
        </p:nvSpPr>
        <p:spPr>
          <a:xfrm>
            <a:off x="273290" y="2083689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baseline="0" dirty="0">
                <a:solidFill>
                  <a:srgbClr val="C00000"/>
                </a:solidFill>
                <a:cs typeface="Arial" panose="020B0604020202020204" pitchFamily="34" charset="0"/>
              </a:rPr>
              <a:t>Aide</a:t>
            </a:r>
            <a:r>
              <a:rPr lang="fr-FR" sz="2400" b="1" dirty="0">
                <a:solidFill>
                  <a:srgbClr val="C00000"/>
                </a:solidFill>
                <a:cs typeface="Arial" panose="020B0604020202020204" pitchFamily="34" charset="0"/>
              </a:rPr>
              <a:t> à la mobilité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FE4298-2AA5-4AD9-ABD0-07F5FC056468}"/>
              </a:ext>
            </a:extLst>
          </p:cNvPr>
          <p:cNvSpPr/>
          <p:nvPr/>
        </p:nvSpPr>
        <p:spPr>
          <a:xfrm>
            <a:off x="283634" y="3360902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Agenda 2024/2025</a:t>
            </a:r>
            <a:endParaRPr kumimoji="0" lang="fr-FR" sz="24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BF938-6F95-4177-999B-7A1D1EA687B6}"/>
              </a:ext>
            </a:extLst>
          </p:cNvPr>
          <p:cNvSpPr/>
          <p:nvPr/>
        </p:nvSpPr>
        <p:spPr>
          <a:xfrm>
            <a:off x="273290" y="3812510"/>
            <a:ext cx="8677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Référent</a:t>
            </a:r>
            <a:r>
              <a:rPr kumimoji="0" lang="fr-FR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 doctorant – Sénat </a:t>
            </a:r>
            <a:r>
              <a:rPr kumimoji="0" lang="fr-FR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EUpeace</a:t>
            </a:r>
            <a:endParaRPr kumimoji="0" lang="fr-FR" sz="24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9E86BB40-B5FE-42C9-9B92-558AA633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28302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09BA058-F58A-4963-985C-98ED5EE50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528" y="23916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Approbation du CR du Conseil du 6 mars 2024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F5DDD-0D00-4460-8709-EB3ECF8163A8}"/>
              </a:ext>
            </a:extLst>
          </p:cNvPr>
          <p:cNvSpPr/>
          <p:nvPr/>
        </p:nvSpPr>
        <p:spPr>
          <a:xfrm>
            <a:off x="395536" y="136709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Compte rendu du Conseil du </a:t>
            </a:r>
            <a:r>
              <a:rPr lang="fr-FR" sz="2400" b="1" noProof="0" dirty="0">
                <a:solidFill>
                  <a:srgbClr val="C00000"/>
                </a:solidFill>
              </a:rPr>
              <a:t>6 </a:t>
            </a:r>
            <a:r>
              <a:rPr lang="fr-FR" sz="2400" b="1" dirty="0">
                <a:solidFill>
                  <a:srgbClr val="C00000"/>
                </a:solidFill>
              </a:rPr>
              <a:t>mars 2024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832F2-BE42-4512-9F15-C5D4957998F1}"/>
              </a:ext>
            </a:extLst>
          </p:cNvPr>
          <p:cNvSpPr/>
          <p:nvPr/>
        </p:nvSpPr>
        <p:spPr>
          <a:xfrm>
            <a:off x="2472492" y="2514740"/>
            <a:ext cx="4199015" cy="11172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 </a:t>
            </a:r>
            <a:r>
              <a:rPr lang="fr-FR" sz="2000" dirty="0">
                <a:solidFill>
                  <a:schemeClr val="bg1"/>
                </a:solidFill>
              </a:rPr>
              <a:t>Approbation du compte rendu </a:t>
            </a:r>
          </a:p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VOTE 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26FBD93-822A-490F-9C68-6D034052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39947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864096"/>
          </a:xfrm>
        </p:spPr>
        <p:txBody>
          <a:bodyPr/>
          <a:lstStyle/>
          <a:p>
            <a:pPr algn="ctr"/>
            <a:r>
              <a:rPr lang="fr-FR" sz="4000" dirty="0"/>
              <a:t>DES QUESTIONS ?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4301CD52-0F71-48E6-83E2-43E28461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6476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189C31-A2FE-4A05-A82F-87E6F4C08F7D}"/>
              </a:ext>
            </a:extLst>
          </p:cNvPr>
          <p:cNvSpPr/>
          <p:nvPr/>
        </p:nvSpPr>
        <p:spPr>
          <a:xfrm>
            <a:off x="342904" y="1916832"/>
            <a:ext cx="84581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ETAT DES LIEUX DE L’EMPLOI DES DOCTEURS</a:t>
            </a:r>
          </a:p>
          <a:p>
            <a:pPr algn="ctr">
              <a:defRPr/>
            </a:pPr>
            <a:r>
              <a:rPr lang="fr-FR" sz="16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Intervention de Mme Magali MASSALOUX, Responsable des centres La Rochelle-Limoges-Poitiers, APEC Nouvelle Aquitaine</a:t>
            </a:r>
            <a:endParaRPr lang="fr-FR" sz="16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7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0773" y="1955417"/>
            <a:ext cx="8748464" cy="1728192"/>
          </a:xfrm>
        </p:spPr>
        <p:txBody>
          <a:bodyPr/>
          <a:lstStyle/>
          <a:p>
            <a:pPr marL="914400" lvl="2" algn="ctr">
              <a:defRPr/>
            </a:pPr>
            <a:r>
              <a:rPr lang="fr-FR" sz="4000" dirty="0"/>
              <a:t>ETUDES DOCTORALES </a:t>
            </a:r>
            <a:br>
              <a:rPr lang="fr-FR" sz="4000" dirty="0"/>
            </a:br>
            <a:r>
              <a:rPr lang="fr-FR" sz="4000" dirty="0"/>
              <a:t>ET HDR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20E352C-9453-4190-84EE-6EC4C1C760B7}"/>
              </a:ext>
            </a:extLst>
          </p:cNvPr>
          <p:cNvSpPr txBox="1"/>
          <p:nvPr/>
        </p:nvSpPr>
        <p:spPr>
          <a:xfrm>
            <a:off x="-180528" y="974577"/>
            <a:ext cx="87746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Rappel du contexte et de la méthodologie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200150" marR="0" lvl="2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Arrêté du 23 novembre 1988 relatif à l'habilitation à diriger des recherches, modifié par arrêtés du 13/02/1992, 25/04/2002 et 27/10/2020 ;</a:t>
            </a:r>
          </a:p>
          <a:p>
            <a:pPr marL="1200150" marR="0" lvl="2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Procédure actuelle non rénovée depuis sa validation par le Conseil Scientifique du 06/03/2006 ; </a:t>
            </a:r>
          </a:p>
          <a:p>
            <a:pPr marL="1200150" marR="0" lvl="2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Pratique non conforme à la procédure en vigueur sur plusieurs points.</a:t>
            </a: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4A4CE531-819E-4D8F-BC9E-E2BF7217D7DC}"/>
              </a:ext>
            </a:extLst>
          </p:cNvPr>
          <p:cNvSpPr txBox="1">
            <a:spLocks/>
          </p:cNvSpPr>
          <p:nvPr/>
        </p:nvSpPr>
        <p:spPr bwMode="auto">
          <a:xfrm>
            <a:off x="35903" y="51914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Nouvelle procédure HDR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325FCCC-516C-4989-894B-FEF29D29E9F7}"/>
              </a:ext>
            </a:extLst>
          </p:cNvPr>
          <p:cNvGrpSpPr/>
          <p:nvPr/>
        </p:nvGrpSpPr>
        <p:grpSpPr>
          <a:xfrm>
            <a:off x="79749" y="2953178"/>
            <a:ext cx="8856984" cy="3789704"/>
            <a:chOff x="79749" y="2953178"/>
            <a:chExt cx="8856984" cy="3789704"/>
          </a:xfrm>
        </p:grpSpPr>
        <p:pic>
          <p:nvPicPr>
            <p:cNvPr id="2052" name="Picture 4" descr="Premium Vector | Update icon">
              <a:extLst>
                <a:ext uri="{FF2B5EF4-FFF2-40B4-BE49-F238E27FC236}">
                  <a16:creationId xmlns:a16="http://schemas.microsoft.com/office/drawing/2014/main" id="{569D33E0-C472-4F7F-9C25-2E17A391B6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8" t="14231" r="25071" b="35084"/>
            <a:stretch/>
          </p:blipFill>
          <p:spPr bwMode="auto">
            <a:xfrm>
              <a:off x="5130070" y="4840245"/>
              <a:ext cx="899843" cy="76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7" name="Diagramme 6">
              <a:extLst>
                <a:ext uri="{FF2B5EF4-FFF2-40B4-BE49-F238E27FC236}">
                  <a16:creationId xmlns:a16="http://schemas.microsoft.com/office/drawing/2014/main" id="{E8F92A4C-3210-403E-858A-34B5B745A4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09997424"/>
                </p:ext>
              </p:extLst>
            </p:nvPr>
          </p:nvGraphicFramePr>
          <p:xfrm>
            <a:off x="79749" y="2953178"/>
            <a:ext cx="8856984" cy="22322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2050" name="Picture 2" descr="Check Mark Icon PNG , Verificar ícones, Marcar ícones, Símbolo Imagem PNG e  Vetor Para Download Gratuito | Icon check, Icon design, Icon">
              <a:extLst>
                <a:ext uri="{FF2B5EF4-FFF2-40B4-BE49-F238E27FC236}">
                  <a16:creationId xmlns:a16="http://schemas.microsoft.com/office/drawing/2014/main" id="{E4A51C6A-CC62-4EE6-BF11-0966BFB3A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088" y="4765685"/>
              <a:ext cx="823555" cy="82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heck Mark Icon PNG , Verificar ícones, Marcar ícones, Símbolo Imagem PNG e  Vetor Para Download Gratuito | Icon check, Icon design, Icon">
              <a:extLst>
                <a:ext uri="{FF2B5EF4-FFF2-40B4-BE49-F238E27FC236}">
                  <a16:creationId xmlns:a16="http://schemas.microsoft.com/office/drawing/2014/main" id="{434B6A63-676B-45AE-ABA4-0DE494BDF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4765685"/>
              <a:ext cx="823555" cy="82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cônes De Choix Oui Ou Non J'aime Et N'aime Pas Symboles De Pouce Vers Le  Haut Et Vers Le Bas | Vecteur Premium">
              <a:extLst>
                <a:ext uri="{FF2B5EF4-FFF2-40B4-BE49-F238E27FC236}">
                  <a16:creationId xmlns:a16="http://schemas.microsoft.com/office/drawing/2014/main" id="{13E1B381-0902-435A-AE99-82FA3AFBD4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4" t="17394" r="4109" b="50000"/>
            <a:stretch/>
          </p:blipFill>
          <p:spPr bwMode="auto">
            <a:xfrm>
              <a:off x="7128915" y="4759280"/>
              <a:ext cx="852292" cy="852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égende : flèche vers le haut 4">
              <a:extLst>
                <a:ext uri="{FF2B5EF4-FFF2-40B4-BE49-F238E27FC236}">
                  <a16:creationId xmlns:a16="http://schemas.microsoft.com/office/drawing/2014/main" id="{BE3ED53F-6C3E-4AD5-8415-4C5667A8B928}"/>
                </a:ext>
              </a:extLst>
            </p:cNvPr>
            <p:cNvSpPr/>
            <p:nvPr/>
          </p:nvSpPr>
          <p:spPr>
            <a:xfrm>
              <a:off x="3573456" y="5312471"/>
              <a:ext cx="1997088" cy="1224136"/>
            </a:xfrm>
            <a:prstGeom prst="upArrow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Préparation des livrables</a:t>
              </a:r>
            </a:p>
          </p:txBody>
        </p:sp>
        <p:pic>
          <p:nvPicPr>
            <p:cNvPr id="14" name="Picture 4" descr="Livrables / Documents - ISSA - Indexation Sémantique d'une archive  scientifique et Services Associés pour la science ouverte">
              <a:extLst>
                <a:ext uri="{FF2B5EF4-FFF2-40B4-BE49-F238E27FC236}">
                  <a16:creationId xmlns:a16="http://schemas.microsoft.com/office/drawing/2014/main" id="{65F56280-2ED0-46FB-BBBD-22CC5EEFD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684" y="6122579"/>
              <a:ext cx="620303" cy="62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AC8BC283-0213-4B22-BC67-20DEA238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</p:spTree>
    <p:extLst>
      <p:ext uri="{BB962C8B-B14F-4D97-AF65-F5344CB8AC3E}">
        <p14:creationId xmlns:p14="http://schemas.microsoft.com/office/powerpoint/2010/main" val="11754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47F61F93-3DC2-41A9-B957-8019D5063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870449"/>
              </p:ext>
            </p:extLst>
          </p:nvPr>
        </p:nvGraphicFramePr>
        <p:xfrm>
          <a:off x="180504" y="764704"/>
          <a:ext cx="8874731" cy="60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222">
                  <a:extLst>
                    <a:ext uri="{9D8B030D-6E8A-4147-A177-3AD203B41FA5}">
                      <a16:colId xmlns:a16="http://schemas.microsoft.com/office/drawing/2014/main" val="4210875162"/>
                    </a:ext>
                  </a:extLst>
                </a:gridCol>
                <a:gridCol w="3718931">
                  <a:extLst>
                    <a:ext uri="{9D8B030D-6E8A-4147-A177-3AD203B41FA5}">
                      <a16:colId xmlns:a16="http://schemas.microsoft.com/office/drawing/2014/main" val="3365871648"/>
                    </a:ext>
                  </a:extLst>
                </a:gridCol>
                <a:gridCol w="3693578">
                  <a:extLst>
                    <a:ext uri="{9D8B030D-6E8A-4147-A177-3AD203B41FA5}">
                      <a16:colId xmlns:a16="http://schemas.microsoft.com/office/drawing/2014/main" val="2949046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Modalités actuelles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79963"/>
                  </a:ext>
                </a:extLst>
              </a:tr>
              <a:tr h="1685585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Directeur de recherche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/>
                        <a:t>Un « chargé de suivi » est introduit au niveau de l’établissement pour superviser les travaux et les démarches administratives,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8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/>
                        <a:t>Ce chargé de suivi doit être rattaché à une UR de l’UL en qualité de permanent ou, à titre dérogatoire, d’associé (avis du </a:t>
                      </a:r>
                      <a:r>
                        <a:rPr lang="fr-FR" sz="1600" dirty="0" err="1"/>
                        <a:t>CAc</a:t>
                      </a:r>
                      <a:r>
                        <a:rPr lang="fr-FR" sz="1600" dirty="0"/>
                        <a:t> restreint)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600" dirty="0"/>
                        <a:t>Substitution du terme « chargé de suivi » par celui de « garant  »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6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0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/>
                        <a:t>Pas de changement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/>
                        <a:t>Souhait majoritaire des ED en faveur du maintien d’un garant pour les candidats internes et externes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382391"/>
                  </a:ext>
                </a:extLst>
              </a:tr>
              <a:tr h="1163356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Rapporteurs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/>
                        <a:t>Proposition de 4 rapporteurs par le chargé de suivi,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8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/>
                        <a:t>3 rapporteurs retenus par l’ED parmi les 4 proposés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Proposition de 3 rapporteurs par le garant </a:t>
                      </a:r>
                    </a:p>
                    <a:p>
                      <a:endParaRPr lang="fr-FR" sz="8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/>
                        <a:t>Suppression de la sélection au niveau de l’ED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808572"/>
                  </a:ext>
                </a:extLst>
              </a:tr>
              <a:tr h="172276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Formation des candidats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/>
                        <a:t> Module de sensibilisation à l’encadrement doctoral facultatif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/>
                        <a:t>Module de sensibilisation à l’encadrement doctoral recommandé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8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/>
                        <a:t>Intégration d’une question dans le dossier de candidature </a:t>
                      </a:r>
                      <a:r>
                        <a:rPr lang="fr-FR" sz="1600" i="1" dirty="0"/>
                        <a:t>« Avez-vous suivi le module de sensibilisation à l’encadrement doctoral » </a:t>
                      </a:r>
                      <a:r>
                        <a:rPr lang="fr-FR" sz="1600" i="1"/>
                        <a:t>? </a:t>
                      </a:r>
                      <a:endParaRPr lang="fr-FR" sz="16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253934"/>
                  </a:ext>
                </a:extLst>
              </a:tr>
              <a:tr h="513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Délai pour soutenir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/>
                        <a:t>4 ans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600" i="0" dirty="0"/>
                        <a:t>3 ans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864452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5B2672A4-8D9B-421E-AFE3-F42E5CD9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772" y="644096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C6F5F-00B9-4C49-A5B2-9A05CA597B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- VG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C1DC3D0D-3DE8-45FA-8AFE-A6E8BBF3A48A}"/>
              </a:ext>
            </a:extLst>
          </p:cNvPr>
          <p:cNvSpPr txBox="1">
            <a:spLocks/>
          </p:cNvSpPr>
          <p:nvPr/>
        </p:nvSpPr>
        <p:spPr bwMode="auto">
          <a:xfrm>
            <a:off x="35903" y="51914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Nouvelle procédure HDR</a:t>
            </a:r>
          </a:p>
        </p:txBody>
      </p:sp>
    </p:spTree>
    <p:extLst>
      <p:ext uri="{BB962C8B-B14F-4D97-AF65-F5344CB8AC3E}">
        <p14:creationId xmlns:p14="http://schemas.microsoft.com/office/powerpoint/2010/main" val="4216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 - Présentation modèle.pot [Mode de compatibilité]" id="{1B58EACC-87A4-46D7-BE36-15F86511C372}" vid="{24A5B503-4101-47DB-8C9A-B8D963C9506C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 - Présentation modèle.pot [Mode de compatibilité]" id="{1B58EACC-87A4-46D7-BE36-15F86511C372}" vid="{2195ACB5-797C-4C75-9EC5-955AB6C2FFBF}"/>
    </a:ext>
  </a:extLst>
</a:theme>
</file>

<file path=ppt/theme/theme3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 - Présentation modèle.pot [Mode de compatibilité]" id="{1B58EACC-87A4-46D7-BE36-15F86511C372}" vid="{2195ACB5-797C-4C75-9EC5-955AB6C2FFBF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modèle_univ</Template>
  <TotalTime>4320</TotalTime>
  <Words>4339</Words>
  <Application>Microsoft Office PowerPoint</Application>
  <PresentationFormat>Affichage à l'écran (4:3)</PresentationFormat>
  <Paragraphs>916</Paragraphs>
  <Slides>50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50</vt:i4>
      </vt:variant>
    </vt:vector>
  </HeadingPairs>
  <TitlesOfParts>
    <vt:vector size="61" baseType="lpstr">
      <vt:lpstr>MS PGothic</vt:lpstr>
      <vt:lpstr>MS PGothic</vt:lpstr>
      <vt:lpstr>Arial</vt:lpstr>
      <vt:lpstr>Arial</vt:lpstr>
      <vt:lpstr>Calibri</vt:lpstr>
      <vt:lpstr>Symbol</vt:lpstr>
      <vt:lpstr>Times New Roman</vt:lpstr>
      <vt:lpstr>Wingdings</vt:lpstr>
      <vt:lpstr>1_Thème Office</vt:lpstr>
      <vt:lpstr>2_Thème Office</vt:lpstr>
      <vt:lpstr>4_Thème Office</vt:lpstr>
      <vt:lpstr>Réunion du Conseil du Collège des Ecoles Doctorales  5 juin 2024   </vt:lpstr>
      <vt:lpstr>ORDRE DU JOUR</vt:lpstr>
      <vt:lpstr>ORDRE DU JOUR</vt:lpstr>
      <vt:lpstr>Présentation PowerPoint</vt:lpstr>
      <vt:lpstr>Approbation du CR du Conseil du 6 mars 2024 </vt:lpstr>
      <vt:lpstr>Présentation PowerPoint</vt:lpstr>
      <vt:lpstr>ETUDES DOCTORALES  ET HDR </vt:lpstr>
      <vt:lpstr>Présentation PowerPoint</vt:lpstr>
      <vt:lpstr>Présentation PowerPoint</vt:lpstr>
      <vt:lpstr>Présentation PowerPoint</vt:lpstr>
      <vt:lpstr>Présentation PowerPoint</vt:lpstr>
      <vt:lpstr>Règles d’encadrement et de soutenance de thèse</vt:lpstr>
      <vt:lpstr>Règles d’encadrement et de soutenance de thèse</vt:lpstr>
      <vt:lpstr>Règles d’encadrement et de soutenance de thèse</vt:lpstr>
      <vt:lpstr>BUDGET</vt:lpstr>
      <vt:lpstr>BUDGET REALISE 2022 - 2023 : (CED + ED) </vt:lpstr>
      <vt:lpstr>Suivi de l’exécution budgétaire 2024 - BILAN </vt:lpstr>
      <vt:lpstr>Suivi de l’exécution budgétaire 2024 – Bilan structure CED</vt:lpstr>
      <vt:lpstr>Suivi de l’exécution budgétaire 2024 – Bilan ED</vt:lpstr>
      <vt:lpstr>Budget prévisionnel 2025 : Dialogue de gestion </vt:lpstr>
      <vt:lpstr>EVENEMENTIEL </vt:lpstr>
      <vt:lpstr>Réunion d’accueil des Doctorants primo-entrants</vt:lpstr>
      <vt:lpstr>I-PhD – Réunion de sensibilisation à la création d’entreprise</vt:lpstr>
      <vt:lpstr>Concours « Ma Thèse en 180 secondes »</vt:lpstr>
      <vt:lpstr>Concours « Ma Thèse en 180 secondes »</vt:lpstr>
      <vt:lpstr>Cérémonie de remise des diplômes de Doctorat </vt:lpstr>
      <vt:lpstr>Prix de Thèse 2024 : Candidature / Sélection / Audition</vt:lpstr>
      <vt:lpstr>Prix de Thèse 2024 : Candidature / Sélection / Audition</vt:lpstr>
      <vt:lpstr>Prix Académique</vt:lpstr>
      <vt:lpstr>Prix de l’Innovation</vt:lpstr>
      <vt:lpstr>Prix de la Diffusion des Savoirs</vt:lpstr>
      <vt:lpstr>Perspectives 2024 - 2025</vt:lpstr>
      <vt:lpstr>POINTS DIVERS</vt:lpstr>
      <vt:lpstr>Présentation PowerPoint</vt:lpstr>
      <vt:lpstr>Campagne de recrutement contrats doctoraux handicap</vt:lpstr>
      <vt:lpstr>Campagne de recrutement contrats doctoraux handicap</vt:lpstr>
      <vt:lpstr>Campagne de recrutement contrats doctoraux handicap</vt:lpstr>
      <vt:lpstr>Campagne de recrutement contrats doctoraux handicap</vt:lpstr>
      <vt:lpstr>Séjour de recherche</vt:lpstr>
      <vt:lpstr>Présentation PowerPoint</vt:lpstr>
      <vt:lpstr>Présentation PowerPoint</vt:lpstr>
      <vt:lpstr>Aide à la mobilité</vt:lpstr>
      <vt:lpstr>Calendrier d’inscription 2024/2025</vt:lpstr>
      <vt:lpstr>Calendrier d’inscription 2024/2025</vt:lpstr>
      <vt:lpstr>Interruption d’activité estivale du CED</vt:lpstr>
      <vt:lpstr>Agenda 2024/2025</vt:lpstr>
      <vt:lpstr>Agenda 2024/2025</vt:lpstr>
      <vt:lpstr>Agenda 2024/2025</vt:lpstr>
      <vt:lpstr>Référent doctorant – Sénat EUpeace</vt:lpstr>
      <vt:lpstr>DES QUESTIONS ?</vt:lpstr>
    </vt:vector>
  </TitlesOfParts>
  <Company>Unilim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des directeurs d’écoles doctorales Présentation des missions du poste de Chargée de Professionnalisation des Doctorants</dc:title>
  <dc:creator>Frederique Savignat</dc:creator>
  <cp:lastModifiedBy>Aurelie Angleraud</cp:lastModifiedBy>
  <cp:revision>438</cp:revision>
  <cp:lastPrinted>2024-06-03T15:37:31Z</cp:lastPrinted>
  <dcterms:created xsi:type="dcterms:W3CDTF">2020-09-14T08:27:01Z</dcterms:created>
  <dcterms:modified xsi:type="dcterms:W3CDTF">2024-06-18T09:03:42Z</dcterms:modified>
</cp:coreProperties>
</file>